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62" r:id="rId2"/>
    <p:sldId id="256" r:id="rId3"/>
    <p:sldId id="263" r:id="rId4"/>
    <p:sldId id="269" r:id="rId5"/>
    <p:sldId id="264" r:id="rId6"/>
    <p:sldId id="270" r:id="rId7"/>
    <p:sldId id="265" r:id="rId8"/>
    <p:sldId id="259" r:id="rId9"/>
    <p:sldId id="272" r:id="rId10"/>
    <p:sldId id="268" r:id="rId11"/>
  </p:sldIdLst>
  <p:sldSz cx="6858000" cy="9144000" type="screen4x3"/>
  <p:notesSz cx="6735763" cy="98663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勝野 雄一郎" initials="勝野" lastIdx="2" clrIdx="0">
    <p:extLst>
      <p:ext uri="{19B8F6BF-5375-455C-9EA6-DF929625EA0E}">
        <p15:presenceInfo xmlns:p15="http://schemas.microsoft.com/office/powerpoint/2012/main" userId="5bb545124ae8b3f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AFB"/>
    <a:srgbClr val="FB05FB"/>
    <a:srgbClr val="FD87FD"/>
    <a:srgbClr val="95EFE0"/>
    <a:srgbClr val="F9F7EF"/>
    <a:srgbClr val="F678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55" d="100"/>
          <a:sy n="55" d="100"/>
        </p:scale>
        <p:origin x="2250" y="6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496484"/>
            <a:ext cx="5829300" cy="3183467"/>
          </a:xfrm>
        </p:spPr>
        <p:txBody>
          <a:bodyPr anchor="b"/>
          <a:lstStyle>
            <a:lvl1pPr algn="ctr">
              <a:defRPr sz="4500"/>
            </a:lvl1pPr>
          </a:lstStyle>
          <a:p>
            <a:r>
              <a:rPr lang="ja-JP" altLang="en-US"/>
              <a:t>マスター タイトルの書式設定</a:t>
            </a:r>
            <a:endParaRPr lang="en-US" dirty="0"/>
          </a:p>
        </p:txBody>
      </p:sp>
      <p:sp>
        <p:nvSpPr>
          <p:cNvPr id="3" name="Subtitle 2"/>
          <p:cNvSpPr>
            <a:spLocks noGrp="1"/>
          </p:cNvSpPr>
          <p:nvPr>
            <p:ph type="subTitle" idx="1"/>
          </p:nvPr>
        </p:nvSpPr>
        <p:spPr>
          <a:xfrm>
            <a:off x="857250" y="4802717"/>
            <a:ext cx="5143500" cy="220768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2A22BDFF-1CB5-4BD3-8938-CA77A0329FCC}" type="datetimeFigureOut">
              <a:rPr kumimoji="1" lang="ja-JP" altLang="en-US" smtClean="0"/>
              <a:t>2020/11/12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9495F9F-E4CA-4213-A1B6-0DE583078A19}" type="slidenum">
              <a:rPr kumimoji="1" lang="ja-JP" altLang="en-US" smtClean="0"/>
              <a:t>‹#›</a:t>
            </a:fld>
            <a:endParaRPr kumimoji="1" lang="ja-JP" altLang="en-US"/>
          </a:p>
        </p:txBody>
      </p:sp>
    </p:spTree>
    <p:extLst>
      <p:ext uri="{BB962C8B-B14F-4D97-AF65-F5344CB8AC3E}">
        <p14:creationId xmlns:p14="http://schemas.microsoft.com/office/powerpoint/2010/main" val="1974606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A22BDFF-1CB5-4BD3-8938-CA77A0329FCC}" type="datetimeFigureOut">
              <a:rPr kumimoji="1" lang="ja-JP" altLang="en-US" smtClean="0"/>
              <a:t>2020/11/12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9495F9F-E4CA-4213-A1B6-0DE583078A19}" type="slidenum">
              <a:rPr kumimoji="1" lang="ja-JP" altLang="en-US" smtClean="0"/>
              <a:t>‹#›</a:t>
            </a:fld>
            <a:endParaRPr kumimoji="1" lang="ja-JP" altLang="en-US"/>
          </a:p>
        </p:txBody>
      </p:sp>
    </p:spTree>
    <p:extLst>
      <p:ext uri="{BB962C8B-B14F-4D97-AF65-F5344CB8AC3E}">
        <p14:creationId xmlns:p14="http://schemas.microsoft.com/office/powerpoint/2010/main" val="1406335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486834"/>
            <a:ext cx="1478756" cy="7749117"/>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471488" y="486834"/>
            <a:ext cx="4350544" cy="774911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A22BDFF-1CB5-4BD3-8938-CA77A0329FCC}" type="datetimeFigureOut">
              <a:rPr kumimoji="1" lang="ja-JP" altLang="en-US" smtClean="0"/>
              <a:t>2020/11/12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9495F9F-E4CA-4213-A1B6-0DE583078A19}" type="slidenum">
              <a:rPr kumimoji="1" lang="ja-JP" altLang="en-US" smtClean="0"/>
              <a:t>‹#›</a:t>
            </a:fld>
            <a:endParaRPr kumimoji="1" lang="ja-JP" altLang="en-US"/>
          </a:p>
        </p:txBody>
      </p:sp>
    </p:spTree>
    <p:extLst>
      <p:ext uri="{BB962C8B-B14F-4D97-AF65-F5344CB8AC3E}">
        <p14:creationId xmlns:p14="http://schemas.microsoft.com/office/powerpoint/2010/main" val="1952638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A22BDFF-1CB5-4BD3-8938-CA77A0329FCC}" type="datetimeFigureOut">
              <a:rPr kumimoji="1" lang="ja-JP" altLang="en-US" smtClean="0"/>
              <a:t>2020/11/12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9495F9F-E4CA-4213-A1B6-0DE583078A19}" type="slidenum">
              <a:rPr kumimoji="1" lang="ja-JP" altLang="en-US" smtClean="0"/>
              <a:t>‹#›</a:t>
            </a:fld>
            <a:endParaRPr kumimoji="1" lang="ja-JP" altLang="en-US"/>
          </a:p>
        </p:txBody>
      </p:sp>
    </p:spTree>
    <p:extLst>
      <p:ext uri="{BB962C8B-B14F-4D97-AF65-F5344CB8AC3E}">
        <p14:creationId xmlns:p14="http://schemas.microsoft.com/office/powerpoint/2010/main" val="3979177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467916" y="2279653"/>
            <a:ext cx="5915025" cy="3803649"/>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467916" y="6119286"/>
            <a:ext cx="5915025" cy="2000249"/>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A22BDFF-1CB5-4BD3-8938-CA77A0329FCC}" type="datetimeFigureOut">
              <a:rPr kumimoji="1" lang="ja-JP" altLang="en-US" smtClean="0"/>
              <a:t>2020/11/12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9495F9F-E4CA-4213-A1B6-0DE583078A19}" type="slidenum">
              <a:rPr kumimoji="1" lang="ja-JP" altLang="en-US" smtClean="0"/>
              <a:t>‹#›</a:t>
            </a:fld>
            <a:endParaRPr kumimoji="1" lang="ja-JP" altLang="en-US"/>
          </a:p>
        </p:txBody>
      </p:sp>
    </p:spTree>
    <p:extLst>
      <p:ext uri="{BB962C8B-B14F-4D97-AF65-F5344CB8AC3E}">
        <p14:creationId xmlns:p14="http://schemas.microsoft.com/office/powerpoint/2010/main" val="3378943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471488" y="2434167"/>
            <a:ext cx="2914650" cy="580178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3471863" y="2434167"/>
            <a:ext cx="2914650" cy="580178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A22BDFF-1CB5-4BD3-8938-CA77A0329FCC}" type="datetimeFigureOut">
              <a:rPr kumimoji="1" lang="ja-JP" altLang="en-US" smtClean="0"/>
              <a:t>2020/11/12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9495F9F-E4CA-4213-A1B6-0DE583078A19}" type="slidenum">
              <a:rPr kumimoji="1" lang="ja-JP" altLang="en-US" smtClean="0"/>
              <a:t>‹#›</a:t>
            </a:fld>
            <a:endParaRPr kumimoji="1" lang="ja-JP" altLang="en-US"/>
          </a:p>
        </p:txBody>
      </p:sp>
    </p:spTree>
    <p:extLst>
      <p:ext uri="{BB962C8B-B14F-4D97-AF65-F5344CB8AC3E}">
        <p14:creationId xmlns:p14="http://schemas.microsoft.com/office/powerpoint/2010/main" val="1630103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472381" y="486836"/>
            <a:ext cx="5915025" cy="176741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472381" y="2241551"/>
            <a:ext cx="2901255"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472381" y="3340100"/>
            <a:ext cx="2901255" cy="491278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3471863" y="2241551"/>
            <a:ext cx="2915543"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3471863" y="3340100"/>
            <a:ext cx="2915543" cy="491278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2A22BDFF-1CB5-4BD3-8938-CA77A0329FCC}" type="datetimeFigureOut">
              <a:rPr kumimoji="1" lang="ja-JP" altLang="en-US" smtClean="0"/>
              <a:t>2020/11/12</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9495F9F-E4CA-4213-A1B6-0DE583078A19}" type="slidenum">
              <a:rPr kumimoji="1" lang="ja-JP" altLang="en-US" smtClean="0"/>
              <a:t>‹#›</a:t>
            </a:fld>
            <a:endParaRPr kumimoji="1" lang="ja-JP" altLang="en-US"/>
          </a:p>
        </p:txBody>
      </p:sp>
    </p:spTree>
    <p:extLst>
      <p:ext uri="{BB962C8B-B14F-4D97-AF65-F5344CB8AC3E}">
        <p14:creationId xmlns:p14="http://schemas.microsoft.com/office/powerpoint/2010/main" val="1533403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2A22BDFF-1CB5-4BD3-8938-CA77A0329FCC}" type="datetimeFigureOut">
              <a:rPr kumimoji="1" lang="ja-JP" altLang="en-US" smtClean="0"/>
              <a:t>2020/11/12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9495F9F-E4CA-4213-A1B6-0DE583078A19}" type="slidenum">
              <a:rPr kumimoji="1" lang="ja-JP" altLang="en-US" smtClean="0"/>
              <a:t>‹#›</a:t>
            </a:fld>
            <a:endParaRPr kumimoji="1" lang="ja-JP" altLang="en-US"/>
          </a:p>
        </p:txBody>
      </p:sp>
    </p:spTree>
    <p:extLst>
      <p:ext uri="{BB962C8B-B14F-4D97-AF65-F5344CB8AC3E}">
        <p14:creationId xmlns:p14="http://schemas.microsoft.com/office/powerpoint/2010/main" val="3231753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22BDFF-1CB5-4BD3-8938-CA77A0329FCC}" type="datetimeFigureOut">
              <a:rPr kumimoji="1" lang="ja-JP" altLang="en-US" smtClean="0"/>
              <a:t>2020/11/12</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09495F9F-E4CA-4213-A1B6-0DE583078A19}" type="slidenum">
              <a:rPr kumimoji="1" lang="ja-JP" altLang="en-US" smtClean="0"/>
              <a:t>‹#›</a:t>
            </a:fld>
            <a:endParaRPr kumimoji="1" lang="ja-JP" altLang="en-US"/>
          </a:p>
        </p:txBody>
      </p:sp>
    </p:spTree>
    <p:extLst>
      <p:ext uri="{BB962C8B-B14F-4D97-AF65-F5344CB8AC3E}">
        <p14:creationId xmlns:p14="http://schemas.microsoft.com/office/powerpoint/2010/main" val="216392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ja-JP" altLang="en-US"/>
              <a:t>マスター タイトルの書式設定</a:t>
            </a:r>
            <a:endParaRPr lang="en-US" dirty="0"/>
          </a:p>
        </p:txBody>
      </p:sp>
      <p:sp>
        <p:nvSpPr>
          <p:cNvPr id="3" name="Content Placeholder 2"/>
          <p:cNvSpPr>
            <a:spLocks noGrp="1"/>
          </p:cNvSpPr>
          <p:nvPr>
            <p:ph idx="1"/>
          </p:nvPr>
        </p:nvSpPr>
        <p:spPr>
          <a:xfrm>
            <a:off x="2915543" y="1316569"/>
            <a:ext cx="3471863" cy="649816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A22BDFF-1CB5-4BD3-8938-CA77A0329FCC}" type="datetimeFigureOut">
              <a:rPr kumimoji="1" lang="ja-JP" altLang="en-US" smtClean="0"/>
              <a:t>2020/11/12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9495F9F-E4CA-4213-A1B6-0DE583078A19}" type="slidenum">
              <a:rPr kumimoji="1" lang="ja-JP" altLang="en-US" smtClean="0"/>
              <a:t>‹#›</a:t>
            </a:fld>
            <a:endParaRPr kumimoji="1" lang="ja-JP" altLang="en-US"/>
          </a:p>
        </p:txBody>
      </p:sp>
    </p:spTree>
    <p:extLst>
      <p:ext uri="{BB962C8B-B14F-4D97-AF65-F5344CB8AC3E}">
        <p14:creationId xmlns:p14="http://schemas.microsoft.com/office/powerpoint/2010/main" val="3546728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2915543" y="1316569"/>
            <a:ext cx="3471863" cy="6498167"/>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A22BDFF-1CB5-4BD3-8938-CA77A0329FCC}" type="datetimeFigureOut">
              <a:rPr kumimoji="1" lang="ja-JP" altLang="en-US" smtClean="0"/>
              <a:t>2020/11/12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9495F9F-E4CA-4213-A1B6-0DE583078A19}" type="slidenum">
              <a:rPr kumimoji="1" lang="ja-JP" altLang="en-US" smtClean="0"/>
              <a:t>‹#›</a:t>
            </a:fld>
            <a:endParaRPr kumimoji="1" lang="ja-JP" altLang="en-US"/>
          </a:p>
        </p:txBody>
      </p:sp>
    </p:spTree>
    <p:extLst>
      <p:ext uri="{BB962C8B-B14F-4D97-AF65-F5344CB8AC3E}">
        <p14:creationId xmlns:p14="http://schemas.microsoft.com/office/powerpoint/2010/main" val="2377159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86836"/>
            <a:ext cx="5915025" cy="1767417"/>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471488" y="8475136"/>
            <a:ext cx="1543050" cy="486833"/>
          </a:xfrm>
          <a:prstGeom prst="rect">
            <a:avLst/>
          </a:prstGeom>
        </p:spPr>
        <p:txBody>
          <a:bodyPr vert="horz" lIns="91440" tIns="45720" rIns="91440" bIns="45720" rtlCol="0" anchor="ctr"/>
          <a:lstStyle>
            <a:lvl1pPr algn="l">
              <a:defRPr sz="900">
                <a:solidFill>
                  <a:schemeClr val="tx1">
                    <a:tint val="75000"/>
                  </a:schemeClr>
                </a:solidFill>
              </a:defRPr>
            </a:lvl1pPr>
          </a:lstStyle>
          <a:p>
            <a:fld id="{2A22BDFF-1CB5-4BD3-8938-CA77A0329FCC}" type="datetimeFigureOut">
              <a:rPr kumimoji="1" lang="ja-JP" altLang="en-US" smtClean="0"/>
              <a:t>2020/11/12</a:t>
            </a:fld>
            <a:endParaRPr kumimoji="1" lang="ja-JP" altLang="en-US"/>
          </a:p>
        </p:txBody>
      </p:sp>
      <p:sp>
        <p:nvSpPr>
          <p:cNvPr id="5" name="Footer Placeholder 4"/>
          <p:cNvSpPr>
            <a:spLocks noGrp="1"/>
          </p:cNvSpPr>
          <p:nvPr>
            <p:ph type="ftr" sz="quarter" idx="3"/>
          </p:nvPr>
        </p:nvSpPr>
        <p:spPr>
          <a:xfrm>
            <a:off x="2271713" y="8475136"/>
            <a:ext cx="2314575" cy="48683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4843463" y="8475136"/>
            <a:ext cx="1543050" cy="486833"/>
          </a:xfrm>
          <a:prstGeom prst="rect">
            <a:avLst/>
          </a:prstGeom>
        </p:spPr>
        <p:txBody>
          <a:bodyPr vert="horz" lIns="91440" tIns="45720" rIns="91440" bIns="45720" rtlCol="0" anchor="ctr"/>
          <a:lstStyle>
            <a:lvl1pPr algn="r">
              <a:defRPr sz="900">
                <a:solidFill>
                  <a:schemeClr val="tx1">
                    <a:tint val="75000"/>
                  </a:schemeClr>
                </a:solidFill>
              </a:defRPr>
            </a:lvl1pPr>
          </a:lstStyle>
          <a:p>
            <a:fld id="{09495F9F-E4CA-4213-A1B6-0DE583078A19}" type="slidenum">
              <a:rPr kumimoji="1" lang="ja-JP" altLang="en-US" smtClean="0"/>
              <a:t>‹#›</a:t>
            </a:fld>
            <a:endParaRPr kumimoji="1" lang="ja-JP" altLang="en-US"/>
          </a:p>
        </p:txBody>
      </p:sp>
    </p:spTree>
    <p:extLst>
      <p:ext uri="{BB962C8B-B14F-4D97-AF65-F5344CB8AC3E}">
        <p14:creationId xmlns:p14="http://schemas.microsoft.com/office/powerpoint/2010/main" val="237302242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mailto:inquiry@caradamedica.co.jp" TargetMode="Externa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hyperlink" Target="mailto:209-jimuonline@mail.hosp.go.jp" TargetMode="Externa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hyperlink" Target="mailto:209-jimuonline@mail.hosp.go.jp"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mailto:inquiry@caradamedica.co.jp"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6.png"/><Relationship Id="rId5" Type="http://schemas.microsoft.com/office/2007/relationships/hdphoto" Target="../media/hdphoto1.wdp"/><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a:extLst>
              <a:ext uri="{FF2B5EF4-FFF2-40B4-BE49-F238E27FC236}">
                <a16:creationId xmlns:a16="http://schemas.microsoft.com/office/drawing/2014/main" id="{529E2987-2559-4D81-9AC1-40E5F898A3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576" y="0"/>
            <a:ext cx="4351048" cy="9144000"/>
          </a:xfrm>
          <a:prstGeom prst="rect">
            <a:avLst/>
          </a:prstGeom>
        </p:spPr>
      </p:pic>
      <p:pic>
        <p:nvPicPr>
          <p:cNvPr id="13" name="図 12">
            <a:extLst>
              <a:ext uri="{FF2B5EF4-FFF2-40B4-BE49-F238E27FC236}">
                <a16:creationId xmlns:a16="http://schemas.microsoft.com/office/drawing/2014/main" id="{3F2C0286-BD1D-4778-B1A7-69EC650CDF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6011" y="3620556"/>
            <a:ext cx="1208303" cy="1332444"/>
          </a:xfrm>
          <a:prstGeom prst="rect">
            <a:avLst/>
          </a:prstGeom>
        </p:spPr>
      </p:pic>
      <p:sp>
        <p:nvSpPr>
          <p:cNvPr id="14" name="正方形/長方形 13">
            <a:extLst>
              <a:ext uri="{FF2B5EF4-FFF2-40B4-BE49-F238E27FC236}">
                <a16:creationId xmlns:a16="http://schemas.microsoft.com/office/drawing/2014/main" id="{E1306366-C017-48AA-9C96-DEA1893664E2}"/>
              </a:ext>
            </a:extLst>
          </p:cNvPr>
          <p:cNvSpPr/>
          <p:nvPr/>
        </p:nvSpPr>
        <p:spPr>
          <a:xfrm>
            <a:off x="3665083" y="4114800"/>
            <a:ext cx="914400" cy="342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吹き出し: 角を丸めた四角形 14">
            <a:extLst>
              <a:ext uri="{FF2B5EF4-FFF2-40B4-BE49-F238E27FC236}">
                <a16:creationId xmlns:a16="http://schemas.microsoft.com/office/drawing/2014/main" id="{7F026204-C997-47FC-AA2F-3FA98EEC3DF0}"/>
              </a:ext>
            </a:extLst>
          </p:cNvPr>
          <p:cNvSpPr/>
          <p:nvPr/>
        </p:nvSpPr>
        <p:spPr>
          <a:xfrm>
            <a:off x="4122283" y="488266"/>
            <a:ext cx="2461846" cy="1516380"/>
          </a:xfrm>
          <a:prstGeom prst="wedgeRoundRectCallout">
            <a:avLst>
              <a:gd name="adj1" fmla="val -30052"/>
              <a:gd name="adj2" fmla="val 18658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r>
              <a:rPr kumimoji="1" lang="ja-JP" altLang="en-US" dirty="0"/>
              <a:t>①病院公式</a:t>
            </a:r>
            <a:r>
              <a:rPr kumimoji="1" lang="en-US" altLang="ja-JP" dirty="0"/>
              <a:t>HP</a:t>
            </a:r>
          </a:p>
          <a:p>
            <a:r>
              <a:rPr kumimoji="1" lang="ja-JP" altLang="en-US" dirty="0"/>
              <a:t>トップページ</a:t>
            </a:r>
            <a:endParaRPr kumimoji="1" lang="en-US" altLang="ja-JP" dirty="0"/>
          </a:p>
          <a:p>
            <a:r>
              <a:rPr kumimoji="1" lang="ja-JP" altLang="en-US" dirty="0"/>
              <a:t>「オンライン診療」</a:t>
            </a:r>
            <a:endParaRPr kumimoji="1" lang="en-US" altLang="ja-JP" dirty="0"/>
          </a:p>
          <a:p>
            <a:r>
              <a:rPr kumimoji="1" lang="ja-JP" altLang="en-US" dirty="0"/>
              <a:t>　　　バナー追加</a:t>
            </a:r>
          </a:p>
        </p:txBody>
      </p:sp>
      <p:pic>
        <p:nvPicPr>
          <p:cNvPr id="5" name="図 4">
            <a:extLst>
              <a:ext uri="{FF2B5EF4-FFF2-40B4-BE49-F238E27FC236}">
                <a16:creationId xmlns:a16="http://schemas.microsoft.com/office/drawing/2014/main" id="{03AA23E8-FE9F-41D4-820D-D4D396CAF5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5564" y="4158028"/>
            <a:ext cx="833438" cy="256443"/>
          </a:xfrm>
          <a:prstGeom prst="rect">
            <a:avLst/>
          </a:prstGeom>
        </p:spPr>
      </p:pic>
    </p:spTree>
    <p:extLst>
      <p:ext uri="{BB962C8B-B14F-4D97-AF65-F5344CB8AC3E}">
        <p14:creationId xmlns:p14="http://schemas.microsoft.com/office/powerpoint/2010/main" val="9104988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4A31CC57-E968-44E2-B14B-F80EE5E951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3" y="0"/>
            <a:ext cx="6854653" cy="9144000"/>
          </a:xfrm>
          <a:prstGeom prst="rect">
            <a:avLst/>
          </a:prstGeom>
        </p:spPr>
      </p:pic>
      <p:sp>
        <p:nvSpPr>
          <p:cNvPr id="7" name="テキスト ボックス 6">
            <a:extLst>
              <a:ext uri="{FF2B5EF4-FFF2-40B4-BE49-F238E27FC236}">
                <a16:creationId xmlns:a16="http://schemas.microsoft.com/office/drawing/2014/main" id="{F2ACF16D-6E4F-4D4A-9D4B-E201DB76EEF6}"/>
              </a:ext>
            </a:extLst>
          </p:cNvPr>
          <p:cNvSpPr txBox="1"/>
          <p:nvPr/>
        </p:nvSpPr>
        <p:spPr>
          <a:xfrm>
            <a:off x="1021779" y="1219200"/>
            <a:ext cx="3570208" cy="276999"/>
          </a:xfrm>
          <a:prstGeom prst="rect">
            <a:avLst/>
          </a:prstGeom>
          <a:noFill/>
        </p:spPr>
        <p:txBody>
          <a:bodyPr wrap="none" rtlCol="0">
            <a:spAutoFit/>
          </a:bodyPr>
          <a:lstStyle/>
          <a:p>
            <a:pPr algn="dist"/>
            <a:r>
              <a:rPr kumimoji="1" lang="ja-JP" altLang="en-US" sz="1200" b="1" dirty="0"/>
              <a:t>オンライン診療に関するお問い合わせ　内容入力</a:t>
            </a:r>
          </a:p>
        </p:txBody>
      </p:sp>
      <p:sp>
        <p:nvSpPr>
          <p:cNvPr id="9" name="テキスト ボックス 8">
            <a:extLst>
              <a:ext uri="{FF2B5EF4-FFF2-40B4-BE49-F238E27FC236}">
                <a16:creationId xmlns:a16="http://schemas.microsoft.com/office/drawing/2014/main" id="{72915F1D-B339-421F-ABB8-D0178FC67A70}"/>
              </a:ext>
            </a:extLst>
          </p:cNvPr>
          <p:cNvSpPr txBox="1"/>
          <p:nvPr/>
        </p:nvSpPr>
        <p:spPr>
          <a:xfrm>
            <a:off x="1028340" y="1496199"/>
            <a:ext cx="4801314" cy="215444"/>
          </a:xfrm>
          <a:prstGeom prst="rect">
            <a:avLst/>
          </a:prstGeom>
          <a:solidFill>
            <a:schemeClr val="bg1"/>
          </a:solidFill>
        </p:spPr>
        <p:txBody>
          <a:bodyPr wrap="none" rtlCol="0">
            <a:spAutoFit/>
          </a:bodyPr>
          <a:lstStyle/>
          <a:p>
            <a:pPr algn="dist"/>
            <a:r>
              <a:rPr kumimoji="1" lang="ja-JP" altLang="en-US" sz="800" kern="900" spc="-50" dirty="0"/>
              <a:t>オンライン診療に関するお問い合わせ内容をご入力の上、「確認画面へ」ボタンをクリックしてください。</a:t>
            </a:r>
          </a:p>
        </p:txBody>
      </p:sp>
      <p:sp>
        <p:nvSpPr>
          <p:cNvPr id="11" name="テキスト ボックス 10">
            <a:extLst>
              <a:ext uri="{FF2B5EF4-FFF2-40B4-BE49-F238E27FC236}">
                <a16:creationId xmlns:a16="http://schemas.microsoft.com/office/drawing/2014/main" id="{05FCAF87-BDA9-41FA-9536-3B4C83D1D059}"/>
              </a:ext>
            </a:extLst>
          </p:cNvPr>
          <p:cNvSpPr txBox="1"/>
          <p:nvPr/>
        </p:nvSpPr>
        <p:spPr>
          <a:xfrm>
            <a:off x="711174" y="471100"/>
            <a:ext cx="2800767" cy="276999"/>
          </a:xfrm>
          <a:prstGeom prst="rect">
            <a:avLst/>
          </a:prstGeom>
          <a:noFill/>
        </p:spPr>
        <p:txBody>
          <a:bodyPr wrap="none" rtlCol="0">
            <a:spAutoFit/>
          </a:bodyPr>
          <a:lstStyle/>
          <a:p>
            <a:pPr algn="dist"/>
            <a:r>
              <a:rPr kumimoji="1" lang="ja-JP" altLang="en-US" sz="1200" dirty="0"/>
              <a:t>オンライン診療に関するお問い合わせ</a:t>
            </a:r>
          </a:p>
        </p:txBody>
      </p:sp>
    </p:spTree>
    <p:extLst>
      <p:ext uri="{BB962C8B-B14F-4D97-AF65-F5344CB8AC3E}">
        <p14:creationId xmlns:p14="http://schemas.microsoft.com/office/powerpoint/2010/main" val="2112787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DB7CB6F8-C451-484F-856A-6B288C125376}"/>
              </a:ext>
            </a:extLst>
          </p:cNvPr>
          <p:cNvGrpSpPr/>
          <p:nvPr/>
        </p:nvGrpSpPr>
        <p:grpSpPr>
          <a:xfrm>
            <a:off x="216548" y="0"/>
            <a:ext cx="4912622" cy="9144000"/>
            <a:chOff x="153919" y="0"/>
            <a:chExt cx="6550162" cy="12192000"/>
          </a:xfrm>
        </p:grpSpPr>
        <p:pic>
          <p:nvPicPr>
            <p:cNvPr id="5" name="図 4">
              <a:extLst>
                <a:ext uri="{FF2B5EF4-FFF2-40B4-BE49-F238E27FC236}">
                  <a16:creationId xmlns:a16="http://schemas.microsoft.com/office/drawing/2014/main" id="{66D841A3-CB27-4E84-A97B-297169A784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919" y="0"/>
              <a:ext cx="6550162" cy="12192000"/>
            </a:xfrm>
            <a:prstGeom prst="rect">
              <a:avLst/>
            </a:prstGeom>
          </p:spPr>
        </p:pic>
        <p:sp>
          <p:nvSpPr>
            <p:cNvPr id="6" name="フローチャート: 代替処理 5">
              <a:extLst>
                <a:ext uri="{FF2B5EF4-FFF2-40B4-BE49-F238E27FC236}">
                  <a16:creationId xmlns:a16="http://schemas.microsoft.com/office/drawing/2014/main" id="{716A489C-90B7-45D5-9A14-0A456213C24B}"/>
                </a:ext>
              </a:extLst>
            </p:cNvPr>
            <p:cNvSpPr/>
            <p:nvPr/>
          </p:nvSpPr>
          <p:spPr>
            <a:xfrm>
              <a:off x="3379788" y="9478963"/>
              <a:ext cx="1452562" cy="500062"/>
            </a:xfrm>
            <a:prstGeom prst="flowChartAlternateProcess">
              <a:avLst/>
            </a:prstGeom>
            <a:solidFill>
              <a:srgbClr val="F5F7D0"/>
            </a:solidFill>
            <a:ln w="25400" cmpd="dbl">
              <a:solidFill>
                <a:schemeClr val="bg1">
                  <a:lumMod val="95000"/>
                </a:schemeClr>
              </a:solidFill>
            </a:ln>
            <a:effectLst>
              <a:outerShdw blurRad="12700" dist="25400" dir="2700000" sx="99000" sy="99000" algn="t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9" name="図 8">
              <a:extLst>
                <a:ext uri="{FF2B5EF4-FFF2-40B4-BE49-F238E27FC236}">
                  <a16:creationId xmlns:a16="http://schemas.microsoft.com/office/drawing/2014/main" id="{EC8746AC-2EB0-4172-B13C-29CFE78D68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7713" y="9619750"/>
              <a:ext cx="156062" cy="218487"/>
            </a:xfrm>
            <a:prstGeom prst="rect">
              <a:avLst/>
            </a:prstGeom>
          </p:spPr>
        </p:pic>
        <p:sp>
          <p:nvSpPr>
            <p:cNvPr id="7" name="テキスト ボックス 6">
              <a:extLst>
                <a:ext uri="{FF2B5EF4-FFF2-40B4-BE49-F238E27FC236}">
                  <a16:creationId xmlns:a16="http://schemas.microsoft.com/office/drawing/2014/main" id="{30B00408-A68C-4EB1-9709-6BF0DA379C1F}"/>
                </a:ext>
              </a:extLst>
            </p:cNvPr>
            <p:cNvSpPr txBox="1"/>
            <p:nvPr/>
          </p:nvSpPr>
          <p:spPr>
            <a:xfrm>
              <a:off x="3336925" y="9501467"/>
              <a:ext cx="1433512" cy="463632"/>
            </a:xfrm>
            <a:prstGeom prst="rect">
              <a:avLst/>
            </a:prstGeom>
            <a:noFill/>
          </p:spPr>
          <p:txBody>
            <a:bodyPr wrap="square" rtlCol="0">
              <a:spAutoFit/>
            </a:bodyPr>
            <a:lstStyle/>
            <a:p>
              <a:pPr>
                <a:lnSpc>
                  <a:spcPct val="150000"/>
                </a:lnSpc>
              </a:pPr>
              <a:r>
                <a:rPr kumimoji="1" lang="ja-JP" altLang="en-US" sz="600" dirty="0">
                  <a:latin typeface="HGP明朝E" panose="02020900000000000000" pitchFamily="18" charset="-128"/>
                  <a:ea typeface="HGP明朝E" panose="02020900000000000000" pitchFamily="18" charset="-128"/>
                </a:rPr>
                <a:t>一部診療科による</a:t>
              </a:r>
              <a:endParaRPr kumimoji="1" lang="en-US" altLang="ja-JP" sz="600" dirty="0">
                <a:latin typeface="HGP明朝E" panose="02020900000000000000" pitchFamily="18" charset="-128"/>
                <a:ea typeface="HGP明朝E" panose="02020900000000000000" pitchFamily="18" charset="-128"/>
              </a:endParaRPr>
            </a:p>
            <a:p>
              <a:pPr algn="dist">
                <a:lnSpc>
                  <a:spcPct val="150000"/>
                </a:lnSpc>
              </a:pPr>
              <a:r>
                <a:rPr kumimoji="1" lang="ja-JP" altLang="en-US" sz="600" spc="-113" dirty="0">
                  <a:latin typeface="HGP明朝E" panose="02020900000000000000" pitchFamily="18" charset="-128"/>
                  <a:ea typeface="HGP明朝E" panose="02020900000000000000" pitchFamily="18" charset="-128"/>
                </a:rPr>
                <a:t>オンライン診療</a:t>
              </a:r>
              <a:r>
                <a:rPr kumimoji="1" lang="en-US" altLang="ja-JP" sz="600" spc="-113" dirty="0">
                  <a:latin typeface="HGP明朝E" panose="02020900000000000000" pitchFamily="18" charset="-128"/>
                  <a:ea typeface="HGP明朝E" panose="02020900000000000000" pitchFamily="18" charset="-128"/>
                </a:rPr>
                <a:t>(</a:t>
              </a:r>
              <a:r>
                <a:rPr kumimoji="1" lang="ja-JP" altLang="en-US" sz="600" spc="-113" dirty="0">
                  <a:latin typeface="HGP明朝E" panose="02020900000000000000" pitchFamily="18" charset="-128"/>
                  <a:ea typeface="HGP明朝E" panose="02020900000000000000" pitchFamily="18" charset="-128"/>
                </a:rPr>
                <a:t>再診</a:t>
              </a:r>
              <a:r>
                <a:rPr kumimoji="1" lang="en-US" altLang="ja-JP" sz="600" spc="-113" dirty="0">
                  <a:latin typeface="HGP明朝E" panose="02020900000000000000" pitchFamily="18" charset="-128"/>
                  <a:ea typeface="HGP明朝E" panose="02020900000000000000" pitchFamily="18" charset="-128"/>
                </a:rPr>
                <a:t>)</a:t>
              </a:r>
              <a:r>
                <a:rPr kumimoji="1" lang="ja-JP" altLang="en-US" sz="600" spc="-113" dirty="0">
                  <a:latin typeface="HGP明朝E" panose="02020900000000000000" pitchFamily="18" charset="-128"/>
                  <a:ea typeface="HGP明朝E" panose="02020900000000000000" pitchFamily="18" charset="-128"/>
                </a:rPr>
                <a:t>のお知らせ</a:t>
              </a:r>
            </a:p>
          </p:txBody>
        </p:sp>
      </p:grpSp>
      <p:sp>
        <p:nvSpPr>
          <p:cNvPr id="11" name="フローチャート: 処理 10">
            <a:extLst>
              <a:ext uri="{FF2B5EF4-FFF2-40B4-BE49-F238E27FC236}">
                <a16:creationId xmlns:a16="http://schemas.microsoft.com/office/drawing/2014/main" id="{7900F9ED-4ACE-44C3-92BA-49158F28797E}"/>
              </a:ext>
            </a:extLst>
          </p:cNvPr>
          <p:cNvSpPr/>
          <p:nvPr/>
        </p:nvSpPr>
        <p:spPr>
          <a:xfrm>
            <a:off x="2603803" y="7079456"/>
            <a:ext cx="1165622" cy="442913"/>
          </a:xfrm>
          <a:prstGeom prst="flowChartProcess">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sz="1350"/>
          </a:p>
        </p:txBody>
      </p:sp>
      <p:sp>
        <p:nvSpPr>
          <p:cNvPr id="8" name="吹き出し: 角を丸めた四角形 7">
            <a:extLst>
              <a:ext uri="{FF2B5EF4-FFF2-40B4-BE49-F238E27FC236}">
                <a16:creationId xmlns:a16="http://schemas.microsoft.com/office/drawing/2014/main" id="{B5F187CD-2C23-4732-96DC-6B9F2B226C56}"/>
              </a:ext>
            </a:extLst>
          </p:cNvPr>
          <p:cNvSpPr/>
          <p:nvPr/>
        </p:nvSpPr>
        <p:spPr>
          <a:xfrm>
            <a:off x="4396154" y="4132385"/>
            <a:ext cx="2461846" cy="2233246"/>
          </a:xfrm>
          <a:prstGeom prst="wedgeRoundRectCallout">
            <a:avLst>
              <a:gd name="adj1" fmla="val -74338"/>
              <a:gd name="adj2" fmla="val 8854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r>
              <a:rPr kumimoji="1" lang="ja-JP" altLang="en-US" dirty="0"/>
              <a:t>②病院公式</a:t>
            </a:r>
            <a:r>
              <a:rPr kumimoji="1" lang="en-US" altLang="ja-JP" dirty="0"/>
              <a:t>HP</a:t>
            </a:r>
          </a:p>
          <a:p>
            <a:r>
              <a:rPr kumimoji="1" lang="ja-JP" altLang="en-US" dirty="0"/>
              <a:t>“患者さんへ”ページ</a:t>
            </a:r>
            <a:endParaRPr kumimoji="1" lang="en-US" altLang="ja-JP" dirty="0"/>
          </a:p>
          <a:p>
            <a:r>
              <a:rPr kumimoji="1" lang="ja-JP" altLang="en-US" dirty="0"/>
              <a:t>「一部診療科によるオンライン診療開始のお知らせ」</a:t>
            </a:r>
            <a:endParaRPr kumimoji="1" lang="en-US" altLang="ja-JP" dirty="0"/>
          </a:p>
          <a:p>
            <a:r>
              <a:rPr kumimoji="1" lang="ja-JP" altLang="en-US" dirty="0"/>
              <a:t>　　　バナー追加</a:t>
            </a:r>
          </a:p>
        </p:txBody>
      </p:sp>
    </p:spTree>
    <p:extLst>
      <p:ext uri="{BB962C8B-B14F-4D97-AF65-F5344CB8AC3E}">
        <p14:creationId xmlns:p14="http://schemas.microsoft.com/office/powerpoint/2010/main" val="1898505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221EBF36-6AA6-4E7B-817F-B53E22331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719" y="0"/>
            <a:ext cx="4787043" cy="9144000"/>
          </a:xfrm>
          <a:prstGeom prst="rect">
            <a:avLst/>
          </a:prstGeom>
        </p:spPr>
      </p:pic>
      <p:sp>
        <p:nvSpPr>
          <p:cNvPr id="6" name="テキスト ボックス 5">
            <a:extLst>
              <a:ext uri="{FF2B5EF4-FFF2-40B4-BE49-F238E27FC236}">
                <a16:creationId xmlns:a16="http://schemas.microsoft.com/office/drawing/2014/main" id="{22EC5680-1AE7-41C8-8F3F-6E4F91A0F789}"/>
              </a:ext>
            </a:extLst>
          </p:cNvPr>
          <p:cNvSpPr txBox="1"/>
          <p:nvPr/>
        </p:nvSpPr>
        <p:spPr>
          <a:xfrm>
            <a:off x="609600" y="2784475"/>
            <a:ext cx="633507" cy="169277"/>
          </a:xfrm>
          <a:prstGeom prst="rect">
            <a:avLst/>
          </a:prstGeom>
          <a:noFill/>
        </p:spPr>
        <p:txBody>
          <a:bodyPr wrap="none" rtlCol="0">
            <a:spAutoFit/>
          </a:bodyPr>
          <a:lstStyle/>
          <a:p>
            <a:r>
              <a:rPr kumimoji="1" lang="ja-JP" altLang="en-US" sz="500" dirty="0"/>
              <a:t>オンライン診療</a:t>
            </a:r>
            <a:endParaRPr kumimoji="1" lang="en-US" altLang="ja-JP" sz="500" dirty="0"/>
          </a:p>
        </p:txBody>
      </p:sp>
      <p:sp>
        <p:nvSpPr>
          <p:cNvPr id="7" name="テキスト ボックス 6">
            <a:extLst>
              <a:ext uri="{FF2B5EF4-FFF2-40B4-BE49-F238E27FC236}">
                <a16:creationId xmlns:a16="http://schemas.microsoft.com/office/drawing/2014/main" id="{CB4D8CA0-65D9-48D1-8958-7881B661CF13}"/>
              </a:ext>
            </a:extLst>
          </p:cNvPr>
          <p:cNvSpPr txBox="1"/>
          <p:nvPr/>
        </p:nvSpPr>
        <p:spPr>
          <a:xfrm>
            <a:off x="1581150" y="1911350"/>
            <a:ext cx="2069797" cy="200055"/>
          </a:xfrm>
          <a:prstGeom prst="rect">
            <a:avLst/>
          </a:prstGeom>
          <a:noFill/>
        </p:spPr>
        <p:txBody>
          <a:bodyPr wrap="none" rtlCol="0">
            <a:spAutoFit/>
          </a:bodyPr>
          <a:lstStyle/>
          <a:p>
            <a:r>
              <a:rPr kumimoji="1" lang="ja-JP" altLang="en-US" sz="700" b="1" dirty="0"/>
              <a:t>一部診療科によるオンライン診療開始のご案内</a:t>
            </a:r>
            <a:endParaRPr kumimoji="1" lang="en-US" altLang="ja-JP" sz="700" b="1" dirty="0"/>
          </a:p>
        </p:txBody>
      </p:sp>
      <p:sp>
        <p:nvSpPr>
          <p:cNvPr id="12" name="テキスト ボックス 11">
            <a:extLst>
              <a:ext uri="{FF2B5EF4-FFF2-40B4-BE49-F238E27FC236}">
                <a16:creationId xmlns:a16="http://schemas.microsoft.com/office/drawing/2014/main" id="{30297B04-D4D1-4DD5-BE64-9C325ADCCA1A}"/>
              </a:ext>
            </a:extLst>
          </p:cNvPr>
          <p:cNvSpPr txBox="1"/>
          <p:nvPr/>
        </p:nvSpPr>
        <p:spPr>
          <a:xfrm>
            <a:off x="1581150" y="2247900"/>
            <a:ext cx="1531188" cy="169277"/>
          </a:xfrm>
          <a:prstGeom prst="rect">
            <a:avLst/>
          </a:prstGeom>
          <a:noFill/>
        </p:spPr>
        <p:txBody>
          <a:bodyPr wrap="none" rtlCol="0">
            <a:spAutoFit/>
          </a:bodyPr>
          <a:lstStyle/>
          <a:p>
            <a:r>
              <a:rPr kumimoji="1" lang="ja-JP" altLang="en-US" sz="500" b="1" dirty="0">
                <a:solidFill>
                  <a:schemeClr val="accent2"/>
                </a:solidFill>
              </a:rPr>
              <a:t>一部診療科によるオンライン診療開始のご案内</a:t>
            </a:r>
            <a:endParaRPr kumimoji="1" lang="en-US" altLang="ja-JP" sz="500" b="1" dirty="0">
              <a:solidFill>
                <a:schemeClr val="accent2"/>
              </a:solidFill>
            </a:endParaRPr>
          </a:p>
        </p:txBody>
      </p:sp>
      <p:sp>
        <p:nvSpPr>
          <p:cNvPr id="13" name="テキスト ボックス 12">
            <a:extLst>
              <a:ext uri="{FF2B5EF4-FFF2-40B4-BE49-F238E27FC236}">
                <a16:creationId xmlns:a16="http://schemas.microsoft.com/office/drawing/2014/main" id="{F9A39C72-0544-40F8-BE0F-CDB2B8C1170E}"/>
              </a:ext>
            </a:extLst>
          </p:cNvPr>
          <p:cNvSpPr txBox="1"/>
          <p:nvPr/>
        </p:nvSpPr>
        <p:spPr>
          <a:xfrm>
            <a:off x="1485900" y="2417177"/>
            <a:ext cx="2364750" cy="323165"/>
          </a:xfrm>
          <a:prstGeom prst="rect">
            <a:avLst/>
          </a:prstGeom>
          <a:noFill/>
        </p:spPr>
        <p:txBody>
          <a:bodyPr wrap="none" rtlCol="0">
            <a:spAutoFit/>
          </a:bodyPr>
          <a:lstStyle/>
          <a:p>
            <a:r>
              <a:rPr kumimoji="1" lang="ja-JP" altLang="en-US" sz="500" dirty="0"/>
              <a:t>当院では、</a:t>
            </a:r>
            <a:r>
              <a:rPr kumimoji="1" lang="ja-JP" altLang="en-US" sz="500" b="1" u="sng" dirty="0"/>
              <a:t>下記診療科の再診に限り</a:t>
            </a:r>
            <a:r>
              <a:rPr kumimoji="1" lang="ja-JP" altLang="en-US" sz="500" dirty="0"/>
              <a:t>、オンラインでの診療を開始しました。</a:t>
            </a:r>
          </a:p>
          <a:p>
            <a:endParaRPr kumimoji="1" lang="ja-JP" altLang="en-US" sz="500" dirty="0"/>
          </a:p>
          <a:p>
            <a:r>
              <a:rPr kumimoji="1" lang="ja-JP" altLang="en-US" sz="500" b="1" dirty="0"/>
              <a:t>・皮膚科</a:t>
            </a:r>
            <a:endParaRPr kumimoji="1" lang="en-US" altLang="ja-JP" sz="500" dirty="0"/>
          </a:p>
        </p:txBody>
      </p:sp>
      <p:pic>
        <p:nvPicPr>
          <p:cNvPr id="15" name="図 14">
            <a:extLst>
              <a:ext uri="{FF2B5EF4-FFF2-40B4-BE49-F238E27FC236}">
                <a16:creationId xmlns:a16="http://schemas.microsoft.com/office/drawing/2014/main" id="{D7D48904-1F5C-46BE-A389-530A10FE5B3D}"/>
              </a:ext>
            </a:extLst>
          </p:cNvPr>
          <p:cNvPicPr>
            <a:picLocks noChangeAspect="1"/>
          </p:cNvPicPr>
          <p:nvPr/>
        </p:nvPicPr>
        <p:blipFill>
          <a:blip r:embed="rId3"/>
          <a:stretch>
            <a:fillRect/>
          </a:stretch>
        </p:blipFill>
        <p:spPr>
          <a:xfrm>
            <a:off x="1539874" y="2786880"/>
            <a:ext cx="3336843" cy="169277"/>
          </a:xfrm>
          <a:prstGeom prst="rect">
            <a:avLst/>
          </a:prstGeom>
        </p:spPr>
      </p:pic>
      <p:sp>
        <p:nvSpPr>
          <p:cNvPr id="18" name="テキスト ボックス 17">
            <a:extLst>
              <a:ext uri="{FF2B5EF4-FFF2-40B4-BE49-F238E27FC236}">
                <a16:creationId xmlns:a16="http://schemas.microsoft.com/office/drawing/2014/main" id="{23A0EB87-3627-4E11-9865-DDFD40E45F75}"/>
              </a:ext>
            </a:extLst>
          </p:cNvPr>
          <p:cNvSpPr txBox="1"/>
          <p:nvPr/>
        </p:nvSpPr>
        <p:spPr>
          <a:xfrm>
            <a:off x="1587187" y="2778442"/>
            <a:ext cx="954107" cy="169277"/>
          </a:xfrm>
          <a:prstGeom prst="rect">
            <a:avLst/>
          </a:prstGeom>
          <a:noFill/>
        </p:spPr>
        <p:txBody>
          <a:bodyPr wrap="none" rtlCol="0">
            <a:spAutoFit/>
          </a:bodyPr>
          <a:lstStyle/>
          <a:p>
            <a:r>
              <a:rPr kumimoji="1" lang="ja-JP" altLang="en-US" sz="500" b="1" dirty="0">
                <a:solidFill>
                  <a:srgbClr val="F6782A"/>
                </a:solidFill>
              </a:rPr>
              <a:t>受診までのおおまかな流れ</a:t>
            </a:r>
            <a:endParaRPr kumimoji="1" lang="en-US" altLang="ja-JP" sz="500" b="1" dirty="0">
              <a:solidFill>
                <a:srgbClr val="F6782A"/>
              </a:solidFill>
            </a:endParaRPr>
          </a:p>
        </p:txBody>
      </p:sp>
      <p:sp>
        <p:nvSpPr>
          <p:cNvPr id="30" name="四角形: 角を丸くする 29">
            <a:extLst>
              <a:ext uri="{FF2B5EF4-FFF2-40B4-BE49-F238E27FC236}">
                <a16:creationId xmlns:a16="http://schemas.microsoft.com/office/drawing/2014/main" id="{A6F5BCD7-35CD-48F5-82F0-F4CF8B6352EA}"/>
              </a:ext>
            </a:extLst>
          </p:cNvPr>
          <p:cNvSpPr/>
          <p:nvPr/>
        </p:nvSpPr>
        <p:spPr>
          <a:xfrm>
            <a:off x="3079271" y="2988211"/>
            <a:ext cx="466676" cy="392049"/>
          </a:xfrm>
          <a:prstGeom prst="roundRect">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kumimoji="1" lang="ja-JP" altLang="en-US" sz="400" u="sng" dirty="0">
                <a:solidFill>
                  <a:srgbClr val="0070C0"/>
                </a:solidFill>
              </a:rPr>
              <a:t>③オンライン診療</a:t>
            </a:r>
            <a:endParaRPr kumimoji="1" lang="en-US" altLang="ja-JP" sz="400" u="sng" dirty="0">
              <a:solidFill>
                <a:srgbClr val="0070C0"/>
              </a:solidFill>
            </a:endParaRPr>
          </a:p>
          <a:p>
            <a:pPr algn="ctr"/>
            <a:r>
              <a:rPr kumimoji="1" lang="ja-JP" altLang="en-US" sz="400" u="sng" dirty="0">
                <a:solidFill>
                  <a:srgbClr val="0070C0"/>
                </a:solidFill>
              </a:rPr>
              <a:t>予約フォーム入力</a:t>
            </a:r>
          </a:p>
        </p:txBody>
      </p:sp>
      <p:sp>
        <p:nvSpPr>
          <p:cNvPr id="31" name="四角形: 角を丸くする 30">
            <a:extLst>
              <a:ext uri="{FF2B5EF4-FFF2-40B4-BE49-F238E27FC236}">
                <a16:creationId xmlns:a16="http://schemas.microsoft.com/office/drawing/2014/main" id="{6DEE0975-BD37-45D5-B708-38FB0AA81C36}"/>
              </a:ext>
            </a:extLst>
          </p:cNvPr>
          <p:cNvSpPr/>
          <p:nvPr/>
        </p:nvSpPr>
        <p:spPr>
          <a:xfrm>
            <a:off x="3813075" y="2986200"/>
            <a:ext cx="354646" cy="392049"/>
          </a:xfrm>
          <a:prstGeom prst="roundRect">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kumimoji="1" lang="ja-JP" altLang="en-US" sz="400" dirty="0"/>
              <a:t>④予約日</a:t>
            </a:r>
            <a:endParaRPr kumimoji="1" lang="en-US" altLang="ja-JP" sz="400" dirty="0"/>
          </a:p>
          <a:p>
            <a:pPr algn="ctr"/>
            <a:r>
              <a:rPr kumimoji="1" lang="ja-JP" altLang="en-US" sz="400" dirty="0"/>
              <a:t>調整・確定</a:t>
            </a:r>
          </a:p>
        </p:txBody>
      </p:sp>
      <p:sp>
        <p:nvSpPr>
          <p:cNvPr id="32" name="四角形: 角を丸くする 31">
            <a:extLst>
              <a:ext uri="{FF2B5EF4-FFF2-40B4-BE49-F238E27FC236}">
                <a16:creationId xmlns:a16="http://schemas.microsoft.com/office/drawing/2014/main" id="{D4D68FD2-25FE-4F83-85A6-2D2C3A6F533F}"/>
              </a:ext>
            </a:extLst>
          </p:cNvPr>
          <p:cNvSpPr/>
          <p:nvPr/>
        </p:nvSpPr>
        <p:spPr>
          <a:xfrm>
            <a:off x="2312499" y="2986200"/>
            <a:ext cx="502377" cy="392049"/>
          </a:xfrm>
          <a:prstGeom prst="roundRect">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r>
              <a:rPr kumimoji="1" lang="ja-JP" altLang="en-US" sz="400" u="sng" dirty="0">
                <a:solidFill>
                  <a:srgbClr val="0070C0"/>
                </a:solidFill>
              </a:rPr>
              <a:t>②「</a:t>
            </a:r>
            <a:r>
              <a:rPr kumimoji="1" lang="en-US" altLang="ja-JP" sz="400" u="sng" dirty="0">
                <a:solidFill>
                  <a:srgbClr val="0070C0"/>
                </a:solidFill>
              </a:rPr>
              <a:t>CARADA</a:t>
            </a:r>
            <a:r>
              <a:rPr kumimoji="1" lang="ja-JP" altLang="en-US" sz="400" u="sng" dirty="0">
                <a:solidFill>
                  <a:srgbClr val="0070C0"/>
                </a:solidFill>
              </a:rPr>
              <a:t>　</a:t>
            </a:r>
            <a:endParaRPr kumimoji="1" lang="en-US" altLang="ja-JP" sz="400" u="sng" dirty="0">
              <a:solidFill>
                <a:srgbClr val="0070C0"/>
              </a:solidFill>
            </a:endParaRPr>
          </a:p>
          <a:p>
            <a:r>
              <a:rPr kumimoji="1" lang="ja-JP" altLang="en-US" sz="400" dirty="0">
                <a:solidFill>
                  <a:srgbClr val="0070C0"/>
                </a:solidFill>
              </a:rPr>
              <a:t>　</a:t>
            </a:r>
            <a:r>
              <a:rPr kumimoji="1" lang="ja-JP" altLang="en-US" sz="400" u="sng" dirty="0">
                <a:solidFill>
                  <a:srgbClr val="0070C0"/>
                </a:solidFill>
              </a:rPr>
              <a:t>オンライン診療」</a:t>
            </a:r>
            <a:br>
              <a:rPr kumimoji="1" lang="en-US" altLang="ja-JP" sz="400" u="sng" dirty="0">
                <a:solidFill>
                  <a:srgbClr val="0070C0"/>
                </a:solidFill>
              </a:rPr>
            </a:br>
            <a:r>
              <a:rPr kumimoji="1" lang="ja-JP" altLang="en-US" sz="400" dirty="0">
                <a:solidFill>
                  <a:srgbClr val="0070C0"/>
                </a:solidFill>
              </a:rPr>
              <a:t>　　</a:t>
            </a:r>
            <a:r>
              <a:rPr kumimoji="1" lang="ja-JP" altLang="en-US" sz="400" u="sng" dirty="0">
                <a:solidFill>
                  <a:srgbClr val="0070C0"/>
                </a:solidFill>
              </a:rPr>
              <a:t>ユーザー登録</a:t>
            </a:r>
          </a:p>
        </p:txBody>
      </p:sp>
      <p:sp>
        <p:nvSpPr>
          <p:cNvPr id="33" name="四角形: 角を丸くする 32">
            <a:extLst>
              <a:ext uri="{FF2B5EF4-FFF2-40B4-BE49-F238E27FC236}">
                <a16:creationId xmlns:a16="http://schemas.microsoft.com/office/drawing/2014/main" id="{CCF1FE59-1AA7-42DE-9A65-91795C8C0F29}"/>
              </a:ext>
            </a:extLst>
          </p:cNvPr>
          <p:cNvSpPr/>
          <p:nvPr/>
        </p:nvSpPr>
        <p:spPr>
          <a:xfrm>
            <a:off x="4431093" y="2986200"/>
            <a:ext cx="445624" cy="392049"/>
          </a:xfrm>
          <a:prstGeom prst="roundRect">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kumimoji="1" lang="ja-JP" altLang="en-US" sz="400" u="sng" dirty="0">
                <a:solidFill>
                  <a:srgbClr val="0070C0"/>
                </a:solidFill>
              </a:rPr>
              <a:t>オンライン</a:t>
            </a:r>
            <a:endParaRPr kumimoji="1" lang="en-US" altLang="ja-JP" sz="400" u="sng" dirty="0">
              <a:solidFill>
                <a:srgbClr val="0070C0"/>
              </a:solidFill>
            </a:endParaRPr>
          </a:p>
          <a:p>
            <a:pPr algn="ctr"/>
            <a:r>
              <a:rPr kumimoji="1" lang="ja-JP" altLang="en-US" sz="400" u="sng" dirty="0">
                <a:solidFill>
                  <a:srgbClr val="0070C0"/>
                </a:solidFill>
              </a:rPr>
              <a:t>診療</a:t>
            </a:r>
            <a:r>
              <a:rPr lang="ja-JP" altLang="en-US" sz="400" u="sng" dirty="0">
                <a:solidFill>
                  <a:srgbClr val="0070C0"/>
                </a:solidFill>
              </a:rPr>
              <a:t>実施</a:t>
            </a:r>
            <a:endParaRPr kumimoji="1" lang="ja-JP" altLang="en-US" sz="400" u="sng" dirty="0">
              <a:solidFill>
                <a:srgbClr val="0070C0"/>
              </a:solidFill>
            </a:endParaRPr>
          </a:p>
        </p:txBody>
      </p:sp>
      <p:sp>
        <p:nvSpPr>
          <p:cNvPr id="34" name="矢印: 右 33">
            <a:extLst>
              <a:ext uri="{FF2B5EF4-FFF2-40B4-BE49-F238E27FC236}">
                <a16:creationId xmlns:a16="http://schemas.microsoft.com/office/drawing/2014/main" id="{01D7FCED-0A76-4746-BCD2-B9BD3E4563CA}"/>
              </a:ext>
            </a:extLst>
          </p:cNvPr>
          <p:cNvSpPr/>
          <p:nvPr/>
        </p:nvSpPr>
        <p:spPr>
          <a:xfrm>
            <a:off x="2854669" y="3046517"/>
            <a:ext cx="204369" cy="263134"/>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sz="500"/>
          </a:p>
        </p:txBody>
      </p:sp>
      <p:sp>
        <p:nvSpPr>
          <p:cNvPr id="35" name="矢印: 右 34">
            <a:extLst>
              <a:ext uri="{FF2B5EF4-FFF2-40B4-BE49-F238E27FC236}">
                <a16:creationId xmlns:a16="http://schemas.microsoft.com/office/drawing/2014/main" id="{D7228426-B152-4851-A536-15D12969BADD}"/>
              </a:ext>
            </a:extLst>
          </p:cNvPr>
          <p:cNvSpPr/>
          <p:nvPr/>
        </p:nvSpPr>
        <p:spPr>
          <a:xfrm>
            <a:off x="3585309" y="3049881"/>
            <a:ext cx="204369" cy="263134"/>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sz="500"/>
          </a:p>
        </p:txBody>
      </p:sp>
      <p:sp>
        <p:nvSpPr>
          <p:cNvPr id="36" name="矢印: 右 35">
            <a:extLst>
              <a:ext uri="{FF2B5EF4-FFF2-40B4-BE49-F238E27FC236}">
                <a16:creationId xmlns:a16="http://schemas.microsoft.com/office/drawing/2014/main" id="{0F89B865-1C48-4AD3-A6B9-2779D0D1A082}"/>
              </a:ext>
            </a:extLst>
          </p:cNvPr>
          <p:cNvSpPr/>
          <p:nvPr/>
        </p:nvSpPr>
        <p:spPr>
          <a:xfrm>
            <a:off x="4203327" y="3046114"/>
            <a:ext cx="204369" cy="263134"/>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sz="500"/>
          </a:p>
        </p:txBody>
      </p:sp>
      <p:sp>
        <p:nvSpPr>
          <p:cNvPr id="37" name="四角形: 角を丸くする 36">
            <a:extLst>
              <a:ext uri="{FF2B5EF4-FFF2-40B4-BE49-F238E27FC236}">
                <a16:creationId xmlns:a16="http://schemas.microsoft.com/office/drawing/2014/main" id="{56C4E2DC-B5A5-4F60-865E-9C0714A7F791}"/>
              </a:ext>
            </a:extLst>
          </p:cNvPr>
          <p:cNvSpPr/>
          <p:nvPr/>
        </p:nvSpPr>
        <p:spPr>
          <a:xfrm>
            <a:off x="1581150" y="2986548"/>
            <a:ext cx="444721" cy="392049"/>
          </a:xfrm>
          <a:prstGeom prst="roundRect">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kumimoji="1" lang="ja-JP" altLang="en-US" sz="400" u="sng" dirty="0">
                <a:solidFill>
                  <a:srgbClr val="0070C0"/>
                </a:solidFill>
              </a:rPr>
              <a:t>①</a:t>
            </a:r>
            <a:r>
              <a:rPr lang="ja-JP" altLang="en-US" sz="400" u="sng" dirty="0">
                <a:solidFill>
                  <a:srgbClr val="0070C0"/>
                </a:solidFill>
              </a:rPr>
              <a:t>承諾書写真</a:t>
            </a:r>
            <a:endParaRPr lang="en-US" altLang="ja-JP" sz="400" u="sng" dirty="0">
              <a:solidFill>
                <a:srgbClr val="0070C0"/>
              </a:solidFill>
            </a:endParaRPr>
          </a:p>
          <a:p>
            <a:pPr algn="ctr"/>
            <a:r>
              <a:rPr lang="ja-JP" altLang="en-US" sz="400" u="sng" dirty="0">
                <a:solidFill>
                  <a:srgbClr val="0070C0"/>
                </a:solidFill>
              </a:rPr>
              <a:t>メール送付</a:t>
            </a:r>
            <a:endParaRPr kumimoji="1" lang="ja-JP" altLang="en-US" sz="400" u="sng" dirty="0">
              <a:solidFill>
                <a:srgbClr val="0070C0"/>
              </a:solidFill>
            </a:endParaRPr>
          </a:p>
        </p:txBody>
      </p:sp>
      <p:sp>
        <p:nvSpPr>
          <p:cNvPr id="38" name="矢印: 右 37">
            <a:extLst>
              <a:ext uri="{FF2B5EF4-FFF2-40B4-BE49-F238E27FC236}">
                <a16:creationId xmlns:a16="http://schemas.microsoft.com/office/drawing/2014/main" id="{5FD6F648-7149-49E1-9C76-CB261D211967}"/>
              </a:ext>
            </a:extLst>
          </p:cNvPr>
          <p:cNvSpPr/>
          <p:nvPr/>
        </p:nvSpPr>
        <p:spPr>
          <a:xfrm>
            <a:off x="2068017" y="3045457"/>
            <a:ext cx="204369" cy="263134"/>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sz="500"/>
          </a:p>
        </p:txBody>
      </p:sp>
      <p:pic>
        <p:nvPicPr>
          <p:cNvPr id="42" name="図 41">
            <a:extLst>
              <a:ext uri="{FF2B5EF4-FFF2-40B4-BE49-F238E27FC236}">
                <a16:creationId xmlns:a16="http://schemas.microsoft.com/office/drawing/2014/main" id="{0DAFB6ED-2130-4C83-A7C2-D6313B122C7E}"/>
              </a:ext>
            </a:extLst>
          </p:cNvPr>
          <p:cNvPicPr>
            <a:picLocks noChangeAspect="1"/>
          </p:cNvPicPr>
          <p:nvPr/>
        </p:nvPicPr>
        <p:blipFill>
          <a:blip r:embed="rId3"/>
          <a:stretch>
            <a:fillRect/>
          </a:stretch>
        </p:blipFill>
        <p:spPr>
          <a:xfrm>
            <a:off x="1549040" y="7293269"/>
            <a:ext cx="3336843" cy="169277"/>
          </a:xfrm>
          <a:prstGeom prst="rect">
            <a:avLst/>
          </a:prstGeom>
        </p:spPr>
      </p:pic>
      <p:sp>
        <p:nvSpPr>
          <p:cNvPr id="43" name="テキスト ボックス 42">
            <a:extLst>
              <a:ext uri="{FF2B5EF4-FFF2-40B4-BE49-F238E27FC236}">
                <a16:creationId xmlns:a16="http://schemas.microsoft.com/office/drawing/2014/main" id="{AFA56168-F953-42E4-8990-7CB8EF22A245}"/>
              </a:ext>
            </a:extLst>
          </p:cNvPr>
          <p:cNvSpPr txBox="1"/>
          <p:nvPr/>
        </p:nvSpPr>
        <p:spPr>
          <a:xfrm>
            <a:off x="1596353" y="7284831"/>
            <a:ext cx="1146468" cy="169277"/>
          </a:xfrm>
          <a:prstGeom prst="rect">
            <a:avLst/>
          </a:prstGeom>
          <a:noFill/>
        </p:spPr>
        <p:txBody>
          <a:bodyPr wrap="none" rtlCol="0">
            <a:spAutoFit/>
          </a:bodyPr>
          <a:lstStyle/>
          <a:p>
            <a:r>
              <a:rPr kumimoji="1" lang="ja-JP" altLang="en-US" sz="500" b="1" dirty="0">
                <a:solidFill>
                  <a:schemeClr val="accent2"/>
                </a:solidFill>
              </a:rPr>
              <a:t>オンライン診療受診当日のご注意</a:t>
            </a:r>
            <a:endParaRPr kumimoji="1" lang="en-US" altLang="ja-JP" sz="500" b="1" dirty="0">
              <a:solidFill>
                <a:schemeClr val="accent2"/>
              </a:solidFill>
            </a:endParaRPr>
          </a:p>
        </p:txBody>
      </p:sp>
      <p:sp>
        <p:nvSpPr>
          <p:cNvPr id="44" name="テキスト ボックス 43">
            <a:extLst>
              <a:ext uri="{FF2B5EF4-FFF2-40B4-BE49-F238E27FC236}">
                <a16:creationId xmlns:a16="http://schemas.microsoft.com/office/drawing/2014/main" id="{8060E219-5DF0-42E1-995E-F38F76B7D244}"/>
              </a:ext>
            </a:extLst>
          </p:cNvPr>
          <p:cNvSpPr txBox="1"/>
          <p:nvPr/>
        </p:nvSpPr>
        <p:spPr>
          <a:xfrm>
            <a:off x="1495065" y="7462546"/>
            <a:ext cx="3509963" cy="553998"/>
          </a:xfrm>
          <a:prstGeom prst="rect">
            <a:avLst/>
          </a:prstGeom>
          <a:noFill/>
        </p:spPr>
        <p:txBody>
          <a:bodyPr wrap="square" rtlCol="0">
            <a:spAutoFit/>
          </a:bodyPr>
          <a:lstStyle/>
          <a:p>
            <a:r>
              <a:rPr kumimoji="1" lang="ja-JP" altLang="en-US" sz="500" dirty="0"/>
              <a:t>オンライン診療当日は下記について予めご了承ください。</a:t>
            </a:r>
          </a:p>
          <a:p>
            <a:r>
              <a:rPr kumimoji="1" lang="ja-JP" altLang="en-US" sz="500" dirty="0"/>
              <a:t>・各診療科医師は、</a:t>
            </a:r>
            <a:r>
              <a:rPr kumimoji="1" lang="ja-JP" altLang="en-US" sz="500" b="1" u="sng" dirty="0">
                <a:solidFill>
                  <a:srgbClr val="FF0000"/>
                </a:solidFill>
              </a:rPr>
              <a:t>基本的に病院内での対面診療を優先して対応いたします。</a:t>
            </a:r>
          </a:p>
          <a:p>
            <a:r>
              <a:rPr kumimoji="1" lang="ja-JP" altLang="en-US" sz="500" dirty="0"/>
              <a:t>・急患や手術予定時間超過等の</a:t>
            </a:r>
            <a:r>
              <a:rPr kumimoji="1" lang="ja-JP" altLang="en-US" sz="500" u="sng" dirty="0"/>
              <a:t>やむを得ない事情により、オンライン診療実施が予約時間から前後する場合が</a:t>
            </a:r>
            <a:br>
              <a:rPr kumimoji="1" lang="en-US" altLang="ja-JP" sz="500" u="sng" dirty="0"/>
            </a:br>
            <a:r>
              <a:rPr kumimoji="1" lang="ja-JP" altLang="en-US" sz="500" dirty="0"/>
              <a:t>　</a:t>
            </a:r>
            <a:r>
              <a:rPr kumimoji="1" lang="ja-JP" altLang="en-US" sz="500" u="sng" dirty="0"/>
              <a:t>あります。</a:t>
            </a:r>
            <a:endParaRPr kumimoji="1" lang="en-US" altLang="ja-JP" sz="500" u="sng" dirty="0"/>
          </a:p>
          <a:p>
            <a:r>
              <a:rPr kumimoji="1" lang="ja-JP" altLang="en-US" sz="500" dirty="0"/>
              <a:t>・</a:t>
            </a:r>
            <a:r>
              <a:rPr kumimoji="1" lang="en-US" altLang="ja-JP" sz="500" dirty="0"/>
              <a:t>CARADA</a:t>
            </a:r>
            <a:r>
              <a:rPr kumimoji="1" lang="ja-JP" altLang="en-US" sz="500" dirty="0"/>
              <a:t>オンライン診療操作方法は下図バナー「操作方法」を参照ください。その他は下図バナー</a:t>
            </a:r>
            <a:br>
              <a:rPr kumimoji="1" lang="en-US" altLang="ja-JP" sz="500" dirty="0"/>
            </a:br>
            <a:r>
              <a:rPr kumimoji="1" lang="ja-JP" altLang="en-US" sz="500" dirty="0"/>
              <a:t>　「お問い合わせ」より運営会社へお尋ねください。</a:t>
            </a:r>
          </a:p>
        </p:txBody>
      </p:sp>
      <p:sp>
        <p:nvSpPr>
          <p:cNvPr id="95" name="吹き出し: 角を丸めた四角形 94">
            <a:extLst>
              <a:ext uri="{FF2B5EF4-FFF2-40B4-BE49-F238E27FC236}">
                <a16:creationId xmlns:a16="http://schemas.microsoft.com/office/drawing/2014/main" id="{C3F20FCE-25D6-41B7-B94C-FE973AA38549}"/>
              </a:ext>
            </a:extLst>
          </p:cNvPr>
          <p:cNvSpPr/>
          <p:nvPr/>
        </p:nvSpPr>
        <p:spPr>
          <a:xfrm>
            <a:off x="4356412" y="138526"/>
            <a:ext cx="2461846" cy="2233246"/>
          </a:xfrm>
          <a:prstGeom prst="wedgeRoundRectCallout">
            <a:avLst>
              <a:gd name="adj1" fmla="val -24814"/>
              <a:gd name="adj2" fmla="val 7728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r>
              <a:rPr kumimoji="1" lang="ja-JP" altLang="en-US" dirty="0"/>
              <a:t>③病院公式</a:t>
            </a:r>
            <a:r>
              <a:rPr kumimoji="1" lang="en-US" altLang="ja-JP" dirty="0"/>
              <a:t>HP</a:t>
            </a:r>
          </a:p>
          <a:p>
            <a:r>
              <a:rPr kumimoji="1" lang="ja-JP" altLang="en-US" dirty="0"/>
              <a:t>“患者さんへ”ページ</a:t>
            </a:r>
            <a:endParaRPr kumimoji="1" lang="en-US" altLang="ja-JP" dirty="0"/>
          </a:p>
          <a:p>
            <a:r>
              <a:rPr kumimoji="1" lang="ja-JP" altLang="en-US" dirty="0"/>
              <a:t>「一部診療科によるオンライン診療開始のお知らせ」</a:t>
            </a:r>
            <a:endParaRPr kumimoji="1" lang="en-US" altLang="ja-JP" dirty="0"/>
          </a:p>
          <a:p>
            <a:r>
              <a:rPr kumimoji="1" lang="ja-JP" altLang="en-US" dirty="0"/>
              <a:t>追加ページ</a:t>
            </a:r>
            <a:endParaRPr kumimoji="1" lang="en-US" altLang="ja-JP" dirty="0"/>
          </a:p>
          <a:p>
            <a:r>
              <a:rPr kumimoji="1" lang="ja-JP" altLang="en-US" u="sng" dirty="0"/>
              <a:t>（１／２）</a:t>
            </a:r>
            <a:r>
              <a:rPr kumimoji="1" lang="en-US" altLang="ja-JP" u="sng" dirty="0"/>
              <a:t>※</a:t>
            </a:r>
            <a:r>
              <a:rPr kumimoji="1" lang="ja-JP" altLang="en-US" u="sng" dirty="0"/>
              <a:t>次頁有</a:t>
            </a:r>
          </a:p>
        </p:txBody>
      </p:sp>
      <p:sp>
        <p:nvSpPr>
          <p:cNvPr id="96" name="正方形/長方形 95">
            <a:extLst>
              <a:ext uri="{FF2B5EF4-FFF2-40B4-BE49-F238E27FC236}">
                <a16:creationId xmlns:a16="http://schemas.microsoft.com/office/drawing/2014/main" id="{4270F84F-1868-4A05-96F7-16A1680F55C6}"/>
              </a:ext>
            </a:extLst>
          </p:cNvPr>
          <p:cNvSpPr/>
          <p:nvPr/>
        </p:nvSpPr>
        <p:spPr>
          <a:xfrm>
            <a:off x="2437137" y="1652370"/>
            <a:ext cx="313866" cy="163824"/>
          </a:xfrm>
          <a:prstGeom prst="rect">
            <a:avLst/>
          </a:prstGeom>
          <a:solidFill>
            <a:srgbClr val="F9F7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テキスト ボックス 96">
            <a:extLst>
              <a:ext uri="{FF2B5EF4-FFF2-40B4-BE49-F238E27FC236}">
                <a16:creationId xmlns:a16="http://schemas.microsoft.com/office/drawing/2014/main" id="{807EB9D9-85F2-4A9E-84E6-A800AE09C874}"/>
              </a:ext>
            </a:extLst>
          </p:cNvPr>
          <p:cNvSpPr txBox="1"/>
          <p:nvPr/>
        </p:nvSpPr>
        <p:spPr>
          <a:xfrm>
            <a:off x="2351521" y="1630077"/>
            <a:ext cx="633507" cy="169277"/>
          </a:xfrm>
          <a:prstGeom prst="rect">
            <a:avLst/>
          </a:prstGeom>
          <a:noFill/>
        </p:spPr>
        <p:txBody>
          <a:bodyPr wrap="none" rtlCol="0">
            <a:spAutoFit/>
          </a:bodyPr>
          <a:lstStyle/>
          <a:p>
            <a:r>
              <a:rPr kumimoji="1" lang="ja-JP" altLang="en-US" sz="500" dirty="0"/>
              <a:t>オンライン診療</a:t>
            </a:r>
          </a:p>
        </p:txBody>
      </p:sp>
      <p:pic>
        <p:nvPicPr>
          <p:cNvPr id="2" name="図 1">
            <a:extLst>
              <a:ext uri="{FF2B5EF4-FFF2-40B4-BE49-F238E27FC236}">
                <a16:creationId xmlns:a16="http://schemas.microsoft.com/office/drawing/2014/main" id="{2453307B-ED35-4794-857B-445A05F5784D}"/>
              </a:ext>
            </a:extLst>
          </p:cNvPr>
          <p:cNvPicPr>
            <a:picLocks noChangeAspect="1"/>
          </p:cNvPicPr>
          <p:nvPr/>
        </p:nvPicPr>
        <p:blipFill>
          <a:blip r:embed="rId3"/>
          <a:stretch>
            <a:fillRect/>
          </a:stretch>
        </p:blipFill>
        <p:spPr>
          <a:xfrm>
            <a:off x="1537661" y="3992164"/>
            <a:ext cx="3336843" cy="169277"/>
          </a:xfrm>
          <a:prstGeom prst="rect">
            <a:avLst/>
          </a:prstGeom>
        </p:spPr>
      </p:pic>
      <p:grpSp>
        <p:nvGrpSpPr>
          <p:cNvPr id="77" name="グループ化 76">
            <a:extLst>
              <a:ext uri="{FF2B5EF4-FFF2-40B4-BE49-F238E27FC236}">
                <a16:creationId xmlns:a16="http://schemas.microsoft.com/office/drawing/2014/main" id="{4F7C322E-FE11-4CAE-8D66-B9D8009737DC}"/>
              </a:ext>
            </a:extLst>
          </p:cNvPr>
          <p:cNvGrpSpPr/>
          <p:nvPr/>
        </p:nvGrpSpPr>
        <p:grpSpPr>
          <a:xfrm>
            <a:off x="1628443" y="4244159"/>
            <a:ext cx="1214157" cy="215900"/>
            <a:chOff x="1625029" y="3016250"/>
            <a:chExt cx="1214157" cy="215900"/>
          </a:xfrm>
        </p:grpSpPr>
        <p:sp>
          <p:nvSpPr>
            <p:cNvPr id="78" name="四角形: 角を丸くする 77">
              <a:extLst>
                <a:ext uri="{FF2B5EF4-FFF2-40B4-BE49-F238E27FC236}">
                  <a16:creationId xmlns:a16="http://schemas.microsoft.com/office/drawing/2014/main" id="{A5204B25-32BE-4064-B596-3755541AE43A}"/>
                </a:ext>
              </a:extLst>
            </p:cNvPr>
            <p:cNvSpPr/>
            <p:nvPr/>
          </p:nvSpPr>
          <p:spPr>
            <a:xfrm>
              <a:off x="1657350" y="3016250"/>
              <a:ext cx="1146468" cy="215900"/>
            </a:xfrm>
            <a:prstGeom prst="roundRect">
              <a:avLst/>
            </a:prstGeom>
            <a:gradFill flip="none" rotWithShape="1">
              <a:gsLst>
                <a:gs pos="100000">
                  <a:srgbClr val="7BD4A6"/>
                </a:gs>
                <a:gs pos="0">
                  <a:schemeClr val="accent1">
                    <a:lumMod val="5000"/>
                    <a:lumOff val="95000"/>
                  </a:schemeClr>
                </a:gs>
              </a:gsLst>
              <a:lin ang="54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9" name="テキスト ボックス 78">
              <a:extLst>
                <a:ext uri="{FF2B5EF4-FFF2-40B4-BE49-F238E27FC236}">
                  <a16:creationId xmlns:a16="http://schemas.microsoft.com/office/drawing/2014/main" id="{E2015E42-58B5-4106-88A1-0819FE34908B}"/>
                </a:ext>
              </a:extLst>
            </p:cNvPr>
            <p:cNvSpPr txBox="1"/>
            <p:nvPr/>
          </p:nvSpPr>
          <p:spPr>
            <a:xfrm>
              <a:off x="1625029" y="3035244"/>
              <a:ext cx="1146468" cy="169277"/>
            </a:xfrm>
            <a:prstGeom prst="rect">
              <a:avLst/>
            </a:prstGeom>
            <a:noFill/>
          </p:spPr>
          <p:txBody>
            <a:bodyPr wrap="none" rtlCol="0">
              <a:spAutoFit/>
            </a:bodyPr>
            <a:lstStyle/>
            <a:p>
              <a:r>
                <a:rPr kumimoji="1" lang="ja-JP" altLang="en-US" sz="500" dirty="0">
                  <a:ln w="3175">
                    <a:solidFill>
                      <a:schemeClr val="bg1"/>
                    </a:solidFill>
                  </a:ln>
                  <a:solidFill>
                    <a:schemeClr val="accent6">
                      <a:lumMod val="75000"/>
                    </a:schemeClr>
                  </a:solidFill>
                  <a:latin typeface="Marlett" pitchFamily="2" charset="2"/>
                  <a:ea typeface="HGSｺﾞｼｯｸE" panose="020B0900000000000000" pitchFamily="50" charset="-128"/>
                </a:rPr>
                <a:t>オンライン診療の説明書・承諾書</a:t>
              </a:r>
            </a:p>
          </p:txBody>
        </p:sp>
        <p:sp>
          <p:nvSpPr>
            <p:cNvPr id="82" name="テキスト ボックス 81">
              <a:extLst>
                <a:ext uri="{FF2B5EF4-FFF2-40B4-BE49-F238E27FC236}">
                  <a16:creationId xmlns:a16="http://schemas.microsoft.com/office/drawing/2014/main" id="{3C6B5D6C-4046-43CF-AF91-5A8251ADEC0E}"/>
                </a:ext>
              </a:extLst>
            </p:cNvPr>
            <p:cNvSpPr txBox="1"/>
            <p:nvPr/>
          </p:nvSpPr>
          <p:spPr>
            <a:xfrm>
              <a:off x="2616048" y="3050632"/>
              <a:ext cx="223138" cy="138499"/>
            </a:xfrm>
            <a:prstGeom prst="rect">
              <a:avLst/>
            </a:prstGeom>
            <a:noFill/>
          </p:spPr>
          <p:txBody>
            <a:bodyPr wrap="none" rtlCol="0">
              <a:spAutoFit/>
            </a:bodyPr>
            <a:lstStyle/>
            <a:p>
              <a:r>
                <a:rPr kumimoji="1" lang="ja-JP" altLang="en-US" sz="300" b="1" dirty="0">
                  <a:ln w="3175">
                    <a:solidFill>
                      <a:schemeClr val="bg1"/>
                    </a:solidFill>
                  </a:ln>
                  <a:solidFill>
                    <a:schemeClr val="accent6">
                      <a:lumMod val="75000"/>
                    </a:schemeClr>
                  </a:solidFill>
                  <a:latin typeface="Marlett" pitchFamily="2" charset="2"/>
                  <a:ea typeface="HGSｺﾞｼｯｸE" panose="020B0900000000000000" pitchFamily="50" charset="-128"/>
                </a:rPr>
                <a:t>＞</a:t>
              </a:r>
            </a:p>
          </p:txBody>
        </p:sp>
      </p:grpSp>
      <p:sp>
        <p:nvSpPr>
          <p:cNvPr id="59" name="テキスト ボックス 58">
            <a:extLst>
              <a:ext uri="{FF2B5EF4-FFF2-40B4-BE49-F238E27FC236}">
                <a16:creationId xmlns:a16="http://schemas.microsoft.com/office/drawing/2014/main" id="{E093AB53-425E-467B-BFD0-89CFDBE6704E}"/>
              </a:ext>
            </a:extLst>
          </p:cNvPr>
          <p:cNvSpPr txBox="1"/>
          <p:nvPr/>
        </p:nvSpPr>
        <p:spPr>
          <a:xfrm>
            <a:off x="1581150" y="3983931"/>
            <a:ext cx="2172390" cy="169277"/>
          </a:xfrm>
          <a:prstGeom prst="rect">
            <a:avLst/>
          </a:prstGeom>
          <a:noFill/>
        </p:spPr>
        <p:txBody>
          <a:bodyPr wrap="none" rtlCol="0">
            <a:spAutoFit/>
          </a:bodyPr>
          <a:lstStyle/>
          <a:p>
            <a:r>
              <a:rPr kumimoji="1" lang="ja-JP" altLang="en-US" sz="500" b="1" dirty="0">
                <a:solidFill>
                  <a:srgbClr val="F6782A"/>
                </a:solidFill>
              </a:rPr>
              <a:t>当院再診の患者さんで今回オンライン診療受診が初めての方について</a:t>
            </a:r>
            <a:endParaRPr kumimoji="1" lang="en-US" altLang="ja-JP" sz="500" b="1" dirty="0">
              <a:solidFill>
                <a:srgbClr val="F6782A"/>
              </a:solidFill>
            </a:endParaRPr>
          </a:p>
        </p:txBody>
      </p:sp>
      <p:pic>
        <p:nvPicPr>
          <p:cNvPr id="3" name="図 2">
            <a:extLst>
              <a:ext uri="{FF2B5EF4-FFF2-40B4-BE49-F238E27FC236}">
                <a16:creationId xmlns:a16="http://schemas.microsoft.com/office/drawing/2014/main" id="{E7625EBE-F181-4006-A913-AF8C3582DB78}"/>
              </a:ext>
            </a:extLst>
          </p:cNvPr>
          <p:cNvPicPr>
            <a:picLocks noChangeAspect="1"/>
          </p:cNvPicPr>
          <p:nvPr/>
        </p:nvPicPr>
        <p:blipFill>
          <a:blip r:embed="rId3"/>
          <a:stretch>
            <a:fillRect/>
          </a:stretch>
        </p:blipFill>
        <p:spPr>
          <a:xfrm>
            <a:off x="1546224" y="5130210"/>
            <a:ext cx="3336843" cy="169277"/>
          </a:xfrm>
          <a:prstGeom prst="rect">
            <a:avLst/>
          </a:prstGeom>
        </p:spPr>
      </p:pic>
      <p:sp>
        <p:nvSpPr>
          <p:cNvPr id="4" name="テキスト ボックス 3">
            <a:extLst>
              <a:ext uri="{FF2B5EF4-FFF2-40B4-BE49-F238E27FC236}">
                <a16:creationId xmlns:a16="http://schemas.microsoft.com/office/drawing/2014/main" id="{625DAB39-FE5E-43CA-896B-64324DC046BA}"/>
              </a:ext>
            </a:extLst>
          </p:cNvPr>
          <p:cNvSpPr txBox="1"/>
          <p:nvPr/>
        </p:nvSpPr>
        <p:spPr>
          <a:xfrm>
            <a:off x="1587197" y="5116779"/>
            <a:ext cx="1561646" cy="169277"/>
          </a:xfrm>
          <a:prstGeom prst="rect">
            <a:avLst/>
          </a:prstGeom>
          <a:noFill/>
        </p:spPr>
        <p:txBody>
          <a:bodyPr wrap="none" rtlCol="0">
            <a:spAutoFit/>
          </a:bodyPr>
          <a:lstStyle/>
          <a:p>
            <a:r>
              <a:rPr kumimoji="1" lang="ja-JP" altLang="en-US" sz="500" b="1" dirty="0">
                <a:solidFill>
                  <a:srgbClr val="F6782A"/>
                </a:solidFill>
              </a:rPr>
              <a:t>“</a:t>
            </a:r>
            <a:r>
              <a:rPr kumimoji="1" lang="en-US" altLang="ja-JP" sz="500" b="1" dirty="0">
                <a:solidFill>
                  <a:srgbClr val="F6782A"/>
                </a:solidFill>
              </a:rPr>
              <a:t>CARADA</a:t>
            </a:r>
            <a:r>
              <a:rPr kumimoji="1" lang="ja-JP" altLang="en-US" sz="500" b="1" dirty="0">
                <a:solidFill>
                  <a:srgbClr val="F6782A"/>
                </a:solidFill>
              </a:rPr>
              <a:t>オンライン診療”ユーザー登録について</a:t>
            </a:r>
            <a:endParaRPr kumimoji="1" lang="en-US" altLang="ja-JP" sz="500" b="1" dirty="0">
              <a:solidFill>
                <a:srgbClr val="F6782A"/>
              </a:solidFill>
            </a:endParaRPr>
          </a:p>
        </p:txBody>
      </p:sp>
      <p:sp>
        <p:nvSpPr>
          <p:cNvPr id="5" name="テキスト ボックス 4">
            <a:extLst>
              <a:ext uri="{FF2B5EF4-FFF2-40B4-BE49-F238E27FC236}">
                <a16:creationId xmlns:a16="http://schemas.microsoft.com/office/drawing/2014/main" id="{60402413-4BCA-4F46-9837-D437A1369F33}"/>
              </a:ext>
            </a:extLst>
          </p:cNvPr>
          <p:cNvSpPr txBox="1"/>
          <p:nvPr/>
        </p:nvSpPr>
        <p:spPr>
          <a:xfrm>
            <a:off x="1495065" y="5286000"/>
            <a:ext cx="3489959" cy="261610"/>
          </a:xfrm>
          <a:prstGeom prst="rect">
            <a:avLst/>
          </a:prstGeom>
          <a:noFill/>
        </p:spPr>
        <p:txBody>
          <a:bodyPr wrap="square" rtlCol="0">
            <a:spAutoFit/>
          </a:bodyPr>
          <a:lstStyle/>
          <a:p>
            <a:r>
              <a:rPr lang="ja-JP" altLang="ja-JP" sz="500" dirty="0"/>
              <a:t>当院オンライン診療では</a:t>
            </a:r>
            <a:r>
              <a:rPr lang="en-US" altLang="ja-JP" sz="500" dirty="0"/>
              <a:t>CARADA</a:t>
            </a:r>
            <a:r>
              <a:rPr lang="ja-JP" altLang="ja-JP" sz="500" dirty="0"/>
              <a:t>メディカ社製“</a:t>
            </a:r>
            <a:r>
              <a:rPr lang="en-US" altLang="ja-JP" sz="500" dirty="0"/>
              <a:t>CARADA</a:t>
            </a:r>
            <a:r>
              <a:rPr lang="ja-JP" altLang="ja-JP" sz="500" dirty="0"/>
              <a:t>オンライン診療”サービスを使用いたします。</a:t>
            </a:r>
            <a:endParaRPr lang="en-US" altLang="ja-JP" sz="500" dirty="0"/>
          </a:p>
          <a:p>
            <a:r>
              <a:rPr lang="ja-JP" altLang="ja-JP" sz="500" dirty="0"/>
              <a:t>同サービスのご利用が初めての方は</a:t>
            </a:r>
            <a:r>
              <a:rPr lang="ja-JP" altLang="en-US" sz="500" dirty="0"/>
              <a:t>登録方法・推奨環境を参照の上、</a:t>
            </a:r>
            <a:r>
              <a:rPr lang="ja-JP" altLang="ja-JP" sz="500" dirty="0"/>
              <a:t>下図バナーよりユーザー登録を行ってください。</a:t>
            </a:r>
          </a:p>
          <a:p>
            <a:endParaRPr lang="ja-JP" altLang="ja-JP" sz="100" dirty="0"/>
          </a:p>
        </p:txBody>
      </p:sp>
      <p:pic>
        <p:nvPicPr>
          <p:cNvPr id="8" name="図 7">
            <a:extLst>
              <a:ext uri="{FF2B5EF4-FFF2-40B4-BE49-F238E27FC236}">
                <a16:creationId xmlns:a16="http://schemas.microsoft.com/office/drawing/2014/main" id="{FA48234C-8830-4A11-B4FB-1869541583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2920" y="5533669"/>
            <a:ext cx="1968027" cy="405500"/>
          </a:xfrm>
          <a:prstGeom prst="rect">
            <a:avLst/>
          </a:prstGeom>
        </p:spPr>
      </p:pic>
      <p:pic>
        <p:nvPicPr>
          <p:cNvPr id="103" name="図 102">
            <a:extLst>
              <a:ext uri="{FF2B5EF4-FFF2-40B4-BE49-F238E27FC236}">
                <a16:creationId xmlns:a16="http://schemas.microsoft.com/office/drawing/2014/main" id="{38623D30-DF9F-473E-80DE-B5B54B7D3C57}"/>
              </a:ext>
            </a:extLst>
          </p:cNvPr>
          <p:cNvPicPr>
            <a:picLocks noChangeAspect="1"/>
          </p:cNvPicPr>
          <p:nvPr/>
        </p:nvPicPr>
        <p:blipFill>
          <a:blip r:embed="rId3"/>
          <a:stretch>
            <a:fillRect/>
          </a:stretch>
        </p:blipFill>
        <p:spPr>
          <a:xfrm>
            <a:off x="1539874" y="6011705"/>
            <a:ext cx="3336843" cy="169277"/>
          </a:xfrm>
          <a:prstGeom prst="rect">
            <a:avLst/>
          </a:prstGeom>
        </p:spPr>
      </p:pic>
      <p:sp>
        <p:nvSpPr>
          <p:cNvPr id="104" name="テキスト ボックス 103">
            <a:extLst>
              <a:ext uri="{FF2B5EF4-FFF2-40B4-BE49-F238E27FC236}">
                <a16:creationId xmlns:a16="http://schemas.microsoft.com/office/drawing/2014/main" id="{90CF7C8A-E3E5-46F9-B69A-95DEF9BE019D}"/>
              </a:ext>
            </a:extLst>
          </p:cNvPr>
          <p:cNvSpPr txBox="1"/>
          <p:nvPr/>
        </p:nvSpPr>
        <p:spPr>
          <a:xfrm>
            <a:off x="1580847" y="5998274"/>
            <a:ext cx="1402948" cy="169277"/>
          </a:xfrm>
          <a:prstGeom prst="rect">
            <a:avLst/>
          </a:prstGeom>
          <a:noFill/>
        </p:spPr>
        <p:txBody>
          <a:bodyPr wrap="none" rtlCol="0">
            <a:spAutoFit/>
          </a:bodyPr>
          <a:lstStyle/>
          <a:p>
            <a:r>
              <a:rPr kumimoji="1" lang="ja-JP" altLang="en-US" sz="500" b="1" dirty="0">
                <a:solidFill>
                  <a:srgbClr val="F6782A"/>
                </a:solidFill>
              </a:rPr>
              <a:t>オンライン診療（再診）予約希望について</a:t>
            </a:r>
            <a:endParaRPr kumimoji="1" lang="en-US" altLang="ja-JP" sz="500" b="1" dirty="0">
              <a:solidFill>
                <a:srgbClr val="F6782A"/>
              </a:solidFill>
            </a:endParaRPr>
          </a:p>
        </p:txBody>
      </p:sp>
      <p:sp>
        <p:nvSpPr>
          <p:cNvPr id="105" name="テキスト ボックス 104">
            <a:extLst>
              <a:ext uri="{FF2B5EF4-FFF2-40B4-BE49-F238E27FC236}">
                <a16:creationId xmlns:a16="http://schemas.microsoft.com/office/drawing/2014/main" id="{AD70E890-1CFB-49FF-BE4B-DB972CBF030E}"/>
              </a:ext>
            </a:extLst>
          </p:cNvPr>
          <p:cNvSpPr txBox="1"/>
          <p:nvPr/>
        </p:nvSpPr>
        <p:spPr>
          <a:xfrm>
            <a:off x="1495424" y="6167551"/>
            <a:ext cx="3489959" cy="630942"/>
          </a:xfrm>
          <a:prstGeom prst="rect">
            <a:avLst/>
          </a:prstGeom>
          <a:noFill/>
        </p:spPr>
        <p:txBody>
          <a:bodyPr wrap="square" rtlCol="0">
            <a:spAutoFit/>
          </a:bodyPr>
          <a:lstStyle/>
          <a:p>
            <a:r>
              <a:rPr lang="ja-JP" altLang="ja-JP" sz="500" dirty="0"/>
              <a:t>次に該当する患者さんは、下図バナー</a:t>
            </a:r>
            <a:r>
              <a:rPr lang="ja-JP" altLang="en-US" sz="500" dirty="0"/>
              <a:t>「オンライン診療（再診）</a:t>
            </a:r>
            <a:r>
              <a:rPr lang="ja-JP" altLang="ja-JP" sz="500" dirty="0"/>
              <a:t>予約</a:t>
            </a:r>
            <a:r>
              <a:rPr lang="ja-JP" altLang="en-US" sz="500" dirty="0"/>
              <a:t>申し込み」</a:t>
            </a:r>
            <a:r>
              <a:rPr lang="ja-JP" altLang="ja-JP" sz="500" dirty="0"/>
              <a:t>より</a:t>
            </a:r>
            <a:r>
              <a:rPr lang="ja-JP" altLang="en-US" sz="500" dirty="0"/>
              <a:t>必要事項をご</a:t>
            </a:r>
            <a:r>
              <a:rPr lang="ja-JP" altLang="ja-JP" sz="500" dirty="0"/>
              <a:t>記入ください。</a:t>
            </a:r>
          </a:p>
          <a:p>
            <a:r>
              <a:rPr lang="ja-JP" altLang="ja-JP" sz="500" b="1" dirty="0"/>
              <a:t>・前回再診をオンライン診療にて受診された患者さんで、引き続きオンライン診療を希望される方</a:t>
            </a:r>
            <a:endParaRPr lang="ja-JP" altLang="ja-JP" sz="500" dirty="0"/>
          </a:p>
          <a:p>
            <a:r>
              <a:rPr lang="ja-JP" altLang="ja-JP" sz="500" b="1" dirty="0"/>
              <a:t>・当院再診の患者さんで今回初めてオンライン診療を希望され、承諾書を当院まで送付済みの方</a:t>
            </a:r>
            <a:endParaRPr lang="ja-JP" altLang="ja-JP" sz="500" dirty="0"/>
          </a:p>
          <a:p>
            <a:r>
              <a:rPr lang="ja-JP" altLang="ja-JP" sz="500" dirty="0"/>
              <a:t>ただし、</a:t>
            </a:r>
            <a:r>
              <a:rPr lang="ja-JP" altLang="ja-JP" sz="500" b="1" u="sng" dirty="0">
                <a:solidFill>
                  <a:srgbClr val="FF0000"/>
                </a:solidFill>
              </a:rPr>
              <a:t>受診希望日の７日前まで</a:t>
            </a:r>
            <a:r>
              <a:rPr lang="ja-JP" altLang="en-US" sz="500" b="1" u="sng" dirty="0">
                <a:solidFill>
                  <a:srgbClr val="FF0000"/>
                </a:solidFill>
              </a:rPr>
              <a:t>に下図バナーより予約</a:t>
            </a:r>
            <a:r>
              <a:rPr lang="ja-JP" altLang="ja-JP" sz="500" b="1" u="sng" dirty="0">
                <a:solidFill>
                  <a:srgbClr val="FF0000"/>
                </a:solidFill>
              </a:rPr>
              <a:t>申し込みを行ってください。</a:t>
            </a:r>
            <a:endParaRPr lang="en-US" altLang="ja-JP" sz="500" b="1" u="sng" dirty="0">
              <a:solidFill>
                <a:srgbClr val="FF0000"/>
              </a:solidFill>
            </a:endParaRPr>
          </a:p>
          <a:p>
            <a:endParaRPr lang="ja-JP" altLang="ja-JP" sz="500" dirty="0">
              <a:solidFill>
                <a:srgbClr val="FF0000"/>
              </a:solidFill>
            </a:endParaRPr>
          </a:p>
          <a:p>
            <a:r>
              <a:rPr lang="ja-JP" altLang="ja-JP" sz="500" dirty="0"/>
              <a:t>尚、こちらはオンライン診療（再診）ご希望患者さん専用</a:t>
            </a:r>
            <a:r>
              <a:rPr lang="ja-JP" altLang="en-US" sz="500" dirty="0"/>
              <a:t>の</a:t>
            </a:r>
            <a:r>
              <a:rPr lang="ja-JP" altLang="ja-JP" sz="500" dirty="0"/>
              <a:t>フォームです。</a:t>
            </a:r>
          </a:p>
          <a:p>
            <a:r>
              <a:rPr lang="ja-JP" altLang="en-US" sz="500" u="sng" dirty="0"/>
              <a:t>外来</a:t>
            </a:r>
            <a:r>
              <a:rPr lang="ja-JP" altLang="ja-JP" sz="500" u="sng" dirty="0"/>
              <a:t>予約変更等については、</a:t>
            </a:r>
            <a:r>
              <a:rPr lang="ja-JP" altLang="en-US" sz="500" u="sng" dirty="0"/>
              <a:t>以下バナーより窓口等をご確認ください。</a:t>
            </a:r>
            <a:r>
              <a:rPr lang="en-US" altLang="ja-JP" sz="500" dirty="0"/>
              <a:t>	</a:t>
            </a:r>
            <a:endParaRPr lang="ja-JP" altLang="ja-JP" sz="500" dirty="0"/>
          </a:p>
        </p:txBody>
      </p:sp>
      <p:grpSp>
        <p:nvGrpSpPr>
          <p:cNvPr id="106" name="グループ化 105">
            <a:extLst>
              <a:ext uri="{FF2B5EF4-FFF2-40B4-BE49-F238E27FC236}">
                <a16:creationId xmlns:a16="http://schemas.microsoft.com/office/drawing/2014/main" id="{792DC443-6C09-47F7-A7E9-730759926A46}"/>
              </a:ext>
            </a:extLst>
          </p:cNvPr>
          <p:cNvGrpSpPr/>
          <p:nvPr/>
        </p:nvGrpSpPr>
        <p:grpSpPr>
          <a:xfrm>
            <a:off x="1625029" y="6787261"/>
            <a:ext cx="1335609" cy="215900"/>
            <a:chOff x="1625029" y="3959918"/>
            <a:chExt cx="1335609" cy="215900"/>
          </a:xfrm>
        </p:grpSpPr>
        <p:sp>
          <p:nvSpPr>
            <p:cNvPr id="107" name="四角形: 角を丸くする 106">
              <a:extLst>
                <a:ext uri="{FF2B5EF4-FFF2-40B4-BE49-F238E27FC236}">
                  <a16:creationId xmlns:a16="http://schemas.microsoft.com/office/drawing/2014/main" id="{E3FB2D64-2F2C-42B7-BE3A-00443B5AAD81}"/>
                </a:ext>
              </a:extLst>
            </p:cNvPr>
            <p:cNvSpPr/>
            <p:nvPr/>
          </p:nvSpPr>
          <p:spPr>
            <a:xfrm>
              <a:off x="1657350" y="3959918"/>
              <a:ext cx="1242388" cy="215900"/>
            </a:xfrm>
            <a:prstGeom prst="roundRect">
              <a:avLst/>
            </a:prstGeom>
            <a:gradFill flip="none" rotWithShape="1">
              <a:gsLst>
                <a:gs pos="100000">
                  <a:schemeClr val="accent5">
                    <a:lumMod val="60000"/>
                    <a:lumOff val="40000"/>
                  </a:schemeClr>
                </a:gs>
                <a:gs pos="0">
                  <a:schemeClr val="accent1">
                    <a:lumMod val="5000"/>
                    <a:lumOff val="95000"/>
                  </a:schemeClr>
                </a:gs>
              </a:gsLst>
              <a:lin ang="54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8" name="テキスト ボックス 107">
              <a:extLst>
                <a:ext uri="{FF2B5EF4-FFF2-40B4-BE49-F238E27FC236}">
                  <a16:creationId xmlns:a16="http://schemas.microsoft.com/office/drawing/2014/main" id="{61F4BFEB-1128-4DED-A480-A7225DC8C182}"/>
                </a:ext>
              </a:extLst>
            </p:cNvPr>
            <p:cNvSpPr txBox="1"/>
            <p:nvPr/>
          </p:nvSpPr>
          <p:spPr>
            <a:xfrm>
              <a:off x="1625029" y="3978912"/>
              <a:ext cx="1274708" cy="169277"/>
            </a:xfrm>
            <a:prstGeom prst="rect">
              <a:avLst/>
            </a:prstGeom>
            <a:noFill/>
          </p:spPr>
          <p:txBody>
            <a:bodyPr wrap="none" rtlCol="0">
              <a:spAutoFit/>
            </a:bodyPr>
            <a:lstStyle/>
            <a:p>
              <a:r>
                <a:rPr kumimoji="1" lang="ja-JP" altLang="en-US" sz="500" dirty="0">
                  <a:ln w="3175">
                    <a:solidFill>
                      <a:schemeClr val="bg1"/>
                    </a:solidFill>
                  </a:ln>
                  <a:solidFill>
                    <a:schemeClr val="accent1">
                      <a:lumMod val="75000"/>
                    </a:schemeClr>
                  </a:solidFill>
                  <a:latin typeface="Marlett" pitchFamily="2" charset="2"/>
                  <a:ea typeface="HGSｺﾞｼｯｸE" panose="020B0900000000000000" pitchFamily="50" charset="-128"/>
                </a:rPr>
                <a:t>オンライン診療（再診）予約申し込み</a:t>
              </a:r>
            </a:p>
          </p:txBody>
        </p:sp>
        <p:sp>
          <p:nvSpPr>
            <p:cNvPr id="109" name="テキスト ボックス 108">
              <a:extLst>
                <a:ext uri="{FF2B5EF4-FFF2-40B4-BE49-F238E27FC236}">
                  <a16:creationId xmlns:a16="http://schemas.microsoft.com/office/drawing/2014/main" id="{028C686E-EF96-41EE-B595-47ED32F16980}"/>
                </a:ext>
              </a:extLst>
            </p:cNvPr>
            <p:cNvSpPr txBox="1"/>
            <p:nvPr/>
          </p:nvSpPr>
          <p:spPr>
            <a:xfrm>
              <a:off x="2737500" y="3999062"/>
              <a:ext cx="223138" cy="138499"/>
            </a:xfrm>
            <a:prstGeom prst="rect">
              <a:avLst/>
            </a:prstGeom>
            <a:noFill/>
          </p:spPr>
          <p:txBody>
            <a:bodyPr wrap="none" rtlCol="0">
              <a:spAutoFit/>
            </a:bodyPr>
            <a:lstStyle/>
            <a:p>
              <a:r>
                <a:rPr kumimoji="1" lang="ja-JP" altLang="en-US" sz="300" b="1" dirty="0">
                  <a:ln w="3175">
                    <a:solidFill>
                      <a:schemeClr val="bg1"/>
                    </a:solidFill>
                  </a:ln>
                  <a:solidFill>
                    <a:schemeClr val="accent1">
                      <a:lumMod val="75000"/>
                    </a:schemeClr>
                  </a:solidFill>
                  <a:latin typeface="Marlett" pitchFamily="2" charset="2"/>
                  <a:ea typeface="HGSｺﾞｼｯｸE" panose="020B0900000000000000" pitchFamily="50" charset="-128"/>
                </a:rPr>
                <a:t>＞</a:t>
              </a:r>
            </a:p>
          </p:txBody>
        </p:sp>
      </p:grpSp>
      <p:sp>
        <p:nvSpPr>
          <p:cNvPr id="110" name="テキスト ボックス 109">
            <a:extLst>
              <a:ext uri="{FF2B5EF4-FFF2-40B4-BE49-F238E27FC236}">
                <a16:creationId xmlns:a16="http://schemas.microsoft.com/office/drawing/2014/main" id="{51E8928F-264A-4DF8-89D7-933961208317}"/>
              </a:ext>
            </a:extLst>
          </p:cNvPr>
          <p:cNvSpPr txBox="1"/>
          <p:nvPr/>
        </p:nvSpPr>
        <p:spPr>
          <a:xfrm>
            <a:off x="1495065" y="7016592"/>
            <a:ext cx="3489959" cy="246221"/>
          </a:xfrm>
          <a:prstGeom prst="rect">
            <a:avLst/>
          </a:prstGeom>
          <a:noFill/>
        </p:spPr>
        <p:txBody>
          <a:bodyPr wrap="square" rtlCol="0">
            <a:spAutoFit/>
          </a:bodyPr>
          <a:lstStyle/>
          <a:p>
            <a:r>
              <a:rPr lang="ja-JP" altLang="ja-JP" sz="500" dirty="0"/>
              <a:t>尚、受診希望診療科医師に</a:t>
            </a:r>
            <a:r>
              <a:rPr lang="ja-JP" altLang="en-US" sz="500" dirty="0"/>
              <a:t>て</a:t>
            </a:r>
            <a:r>
              <a:rPr lang="ja-JP" altLang="ja-JP" sz="500" dirty="0"/>
              <a:t>オンライン診療受診可否を確認</a:t>
            </a:r>
            <a:r>
              <a:rPr lang="ja-JP" altLang="en-US" sz="500" dirty="0"/>
              <a:t>した後、</a:t>
            </a:r>
            <a:r>
              <a:rPr lang="ja-JP" altLang="ja-JP" sz="500" dirty="0"/>
              <a:t>予約の調整等</a:t>
            </a:r>
            <a:r>
              <a:rPr lang="ja-JP" altLang="en-US" sz="500" dirty="0"/>
              <a:t>を行います。</a:t>
            </a:r>
            <a:endParaRPr lang="en-US" altLang="ja-JP" sz="500" dirty="0"/>
          </a:p>
          <a:p>
            <a:r>
              <a:rPr lang="ja-JP" altLang="en-US" sz="500" dirty="0"/>
              <a:t>その</a:t>
            </a:r>
            <a:r>
              <a:rPr lang="ja-JP" altLang="ja-JP" sz="500" dirty="0"/>
              <a:t>ため、</a:t>
            </a:r>
            <a:r>
              <a:rPr lang="ja-JP" altLang="ja-JP" sz="500" b="1" u="sng" dirty="0">
                <a:solidFill>
                  <a:srgbClr val="FF0000"/>
                </a:solidFill>
              </a:rPr>
              <a:t>予約確定のご案内まで数日程度要す場合があります。</a:t>
            </a:r>
          </a:p>
        </p:txBody>
      </p:sp>
      <p:pic>
        <p:nvPicPr>
          <p:cNvPr id="16" name="図 15">
            <a:extLst>
              <a:ext uri="{FF2B5EF4-FFF2-40B4-BE49-F238E27FC236}">
                <a16:creationId xmlns:a16="http://schemas.microsoft.com/office/drawing/2014/main" id="{A88699DB-2DBC-4F45-B234-101C19B514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7064" y="3612821"/>
            <a:ext cx="206828" cy="229523"/>
          </a:xfrm>
          <a:prstGeom prst="rect">
            <a:avLst/>
          </a:prstGeom>
        </p:spPr>
      </p:pic>
      <p:cxnSp>
        <p:nvCxnSpPr>
          <p:cNvPr id="20" name="直線矢印コネクタ 19">
            <a:extLst>
              <a:ext uri="{FF2B5EF4-FFF2-40B4-BE49-F238E27FC236}">
                <a16:creationId xmlns:a16="http://schemas.microsoft.com/office/drawing/2014/main" id="{10FBF8A2-86E6-49A4-864B-352A63DD1CD3}"/>
              </a:ext>
            </a:extLst>
          </p:cNvPr>
          <p:cNvCxnSpPr>
            <a:cxnSpLocks/>
            <a:stCxn id="31" idx="2"/>
            <a:endCxn id="16" idx="0"/>
          </p:cNvCxnSpPr>
          <p:nvPr/>
        </p:nvCxnSpPr>
        <p:spPr>
          <a:xfrm>
            <a:off x="3990398" y="3378249"/>
            <a:ext cx="80" cy="234572"/>
          </a:xfrm>
          <a:prstGeom prst="straightConnector1">
            <a:avLst/>
          </a:prstGeom>
          <a:ln w="28575">
            <a:prstDash val="sysDot"/>
            <a:headEnd w="sm" len="sm"/>
            <a:tailEnd type="arrow" w="sm" len="sm"/>
          </a:ln>
        </p:spPr>
        <p:style>
          <a:lnRef idx="1">
            <a:schemeClr val="accent1"/>
          </a:lnRef>
          <a:fillRef idx="0">
            <a:schemeClr val="accent1"/>
          </a:fillRef>
          <a:effectRef idx="0">
            <a:schemeClr val="accent1"/>
          </a:effectRef>
          <a:fontRef idx="minor">
            <a:schemeClr val="tx1"/>
          </a:fontRef>
        </p:style>
      </p:cxnSp>
      <p:sp>
        <p:nvSpPr>
          <p:cNvPr id="21" name="吹き出し: 角を丸めた四角形 20">
            <a:extLst>
              <a:ext uri="{FF2B5EF4-FFF2-40B4-BE49-F238E27FC236}">
                <a16:creationId xmlns:a16="http://schemas.microsoft.com/office/drawing/2014/main" id="{68119D8C-DFF8-4C7F-8517-9A38F695776A}"/>
              </a:ext>
            </a:extLst>
          </p:cNvPr>
          <p:cNvSpPr/>
          <p:nvPr/>
        </p:nvSpPr>
        <p:spPr>
          <a:xfrm>
            <a:off x="1941889" y="3601644"/>
            <a:ext cx="1662749" cy="245897"/>
          </a:xfrm>
          <a:prstGeom prst="wedgeRoundRectCallout">
            <a:avLst>
              <a:gd name="adj1" fmla="val 63032"/>
              <a:gd name="adj2" fmla="val 338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r>
              <a:rPr kumimoji="1" lang="ja-JP" altLang="en-US" sz="500" dirty="0"/>
              <a:t>患者さん携帯・スマートフォンへ</a:t>
            </a:r>
            <a:r>
              <a:rPr kumimoji="1" lang="en-US" altLang="ja-JP" sz="500" dirty="0"/>
              <a:t>SMS</a:t>
            </a:r>
            <a:r>
              <a:rPr kumimoji="1" lang="ja-JP" altLang="en-US" sz="500" dirty="0"/>
              <a:t>により</a:t>
            </a:r>
            <a:endParaRPr kumimoji="1" lang="en-US" altLang="ja-JP" sz="500" dirty="0"/>
          </a:p>
          <a:p>
            <a:r>
              <a:rPr kumimoji="1" lang="ja-JP" altLang="en-US" sz="500" dirty="0"/>
              <a:t>予約情報が通知されます</a:t>
            </a:r>
          </a:p>
        </p:txBody>
      </p:sp>
      <p:grpSp>
        <p:nvGrpSpPr>
          <p:cNvPr id="116" name="グループ化 115">
            <a:extLst>
              <a:ext uri="{FF2B5EF4-FFF2-40B4-BE49-F238E27FC236}">
                <a16:creationId xmlns:a16="http://schemas.microsoft.com/office/drawing/2014/main" id="{89B6EBEC-6063-415F-A446-6B05C1772385}"/>
              </a:ext>
            </a:extLst>
          </p:cNvPr>
          <p:cNvGrpSpPr/>
          <p:nvPr/>
        </p:nvGrpSpPr>
        <p:grpSpPr>
          <a:xfrm>
            <a:off x="1587198" y="7998872"/>
            <a:ext cx="1322819" cy="215900"/>
            <a:chOff x="1625029" y="3959918"/>
            <a:chExt cx="1336969" cy="215900"/>
          </a:xfrm>
        </p:grpSpPr>
        <p:sp>
          <p:nvSpPr>
            <p:cNvPr id="117" name="四角形: 角を丸くする 116">
              <a:extLst>
                <a:ext uri="{FF2B5EF4-FFF2-40B4-BE49-F238E27FC236}">
                  <a16:creationId xmlns:a16="http://schemas.microsoft.com/office/drawing/2014/main" id="{9EE0DB10-10FC-48A2-A4D3-33AB2B52A426}"/>
                </a:ext>
              </a:extLst>
            </p:cNvPr>
            <p:cNvSpPr/>
            <p:nvPr/>
          </p:nvSpPr>
          <p:spPr>
            <a:xfrm>
              <a:off x="1657350" y="3959918"/>
              <a:ext cx="1242388" cy="215900"/>
            </a:xfrm>
            <a:prstGeom prst="roundRect">
              <a:avLst/>
            </a:prstGeom>
            <a:gradFill flip="none" rotWithShape="1">
              <a:gsLst>
                <a:gs pos="100000">
                  <a:srgbClr val="95EFE0"/>
                </a:gs>
                <a:gs pos="0">
                  <a:schemeClr val="accent1">
                    <a:lumMod val="5000"/>
                    <a:lumOff val="95000"/>
                  </a:schemeClr>
                </a:gs>
              </a:gsLst>
              <a:lin ang="54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8" name="テキスト ボックス 117">
              <a:extLst>
                <a:ext uri="{FF2B5EF4-FFF2-40B4-BE49-F238E27FC236}">
                  <a16:creationId xmlns:a16="http://schemas.microsoft.com/office/drawing/2014/main" id="{41B34F78-F33D-4BC0-AC93-8BD20503CF20}"/>
                </a:ext>
              </a:extLst>
            </p:cNvPr>
            <p:cNvSpPr txBox="1"/>
            <p:nvPr/>
          </p:nvSpPr>
          <p:spPr>
            <a:xfrm>
              <a:off x="1625029" y="3978912"/>
              <a:ext cx="1004275" cy="169277"/>
            </a:xfrm>
            <a:prstGeom prst="rect">
              <a:avLst/>
            </a:prstGeom>
            <a:noFill/>
          </p:spPr>
          <p:txBody>
            <a:bodyPr wrap="none" rtlCol="0">
              <a:spAutoFit/>
            </a:bodyPr>
            <a:lstStyle/>
            <a:p>
              <a:r>
                <a:rPr kumimoji="1" lang="ja-JP" altLang="en-US" sz="500" dirty="0">
                  <a:ln w="3175">
                    <a:solidFill>
                      <a:schemeClr val="bg1"/>
                    </a:solidFill>
                  </a:ln>
                  <a:solidFill>
                    <a:srgbClr val="0070C0"/>
                  </a:solidFill>
                  <a:latin typeface="HGSｺﾞｼｯｸE" panose="020B0900000000000000" pitchFamily="50" charset="-128"/>
                  <a:ea typeface="HGSｺﾞｼｯｸE" panose="020B0900000000000000" pitchFamily="50" charset="-128"/>
                </a:rPr>
                <a:t>ＣＡＲＡＤＡオンライン診療操作方法</a:t>
              </a:r>
              <a:endParaRPr kumimoji="1" lang="ja-JP" altLang="en-US" sz="500" dirty="0">
                <a:ln w="3175">
                  <a:solidFill>
                    <a:schemeClr val="bg1"/>
                  </a:solidFill>
                </a:ln>
                <a:solidFill>
                  <a:srgbClr val="0070C0"/>
                </a:solidFill>
                <a:latin typeface="Marlett" pitchFamily="2" charset="2"/>
                <a:ea typeface="HGSｺﾞｼｯｸE" panose="020B0900000000000000" pitchFamily="50" charset="-128"/>
              </a:endParaRPr>
            </a:p>
          </p:txBody>
        </p:sp>
        <p:sp>
          <p:nvSpPr>
            <p:cNvPr id="119" name="テキスト ボックス 118">
              <a:extLst>
                <a:ext uri="{FF2B5EF4-FFF2-40B4-BE49-F238E27FC236}">
                  <a16:creationId xmlns:a16="http://schemas.microsoft.com/office/drawing/2014/main" id="{D20C6F1D-B66C-4D56-9409-55CB357D25DC}"/>
                </a:ext>
              </a:extLst>
            </p:cNvPr>
            <p:cNvSpPr txBox="1"/>
            <p:nvPr/>
          </p:nvSpPr>
          <p:spPr>
            <a:xfrm>
              <a:off x="2738860" y="3994300"/>
              <a:ext cx="223138" cy="138499"/>
            </a:xfrm>
            <a:prstGeom prst="rect">
              <a:avLst/>
            </a:prstGeom>
            <a:noFill/>
          </p:spPr>
          <p:txBody>
            <a:bodyPr wrap="none" rtlCol="0">
              <a:spAutoFit/>
            </a:bodyPr>
            <a:lstStyle/>
            <a:p>
              <a:r>
                <a:rPr kumimoji="1" lang="ja-JP" altLang="en-US" sz="300" b="1" dirty="0">
                  <a:ln w="3175">
                    <a:solidFill>
                      <a:schemeClr val="bg1"/>
                    </a:solidFill>
                  </a:ln>
                  <a:solidFill>
                    <a:schemeClr val="accent1">
                      <a:lumMod val="75000"/>
                    </a:schemeClr>
                  </a:solidFill>
                  <a:latin typeface="Marlett" pitchFamily="2" charset="2"/>
                  <a:ea typeface="HGSｺﾞｼｯｸE" panose="020B0900000000000000" pitchFamily="50" charset="-128"/>
                </a:rPr>
                <a:t>＞</a:t>
              </a:r>
            </a:p>
          </p:txBody>
        </p:sp>
      </p:grpSp>
      <p:grpSp>
        <p:nvGrpSpPr>
          <p:cNvPr id="120" name="グループ化 119">
            <a:extLst>
              <a:ext uri="{FF2B5EF4-FFF2-40B4-BE49-F238E27FC236}">
                <a16:creationId xmlns:a16="http://schemas.microsoft.com/office/drawing/2014/main" id="{F75761DB-51EE-4AB6-9752-AAA766A04969}"/>
              </a:ext>
            </a:extLst>
          </p:cNvPr>
          <p:cNvGrpSpPr/>
          <p:nvPr/>
        </p:nvGrpSpPr>
        <p:grpSpPr>
          <a:xfrm>
            <a:off x="3629557" y="5606678"/>
            <a:ext cx="1319918" cy="246221"/>
            <a:chOff x="1495416" y="3938127"/>
            <a:chExt cx="1334038" cy="246221"/>
          </a:xfrm>
        </p:grpSpPr>
        <p:sp>
          <p:nvSpPr>
            <p:cNvPr id="121" name="四角形: 角を丸くする 120">
              <a:extLst>
                <a:ext uri="{FF2B5EF4-FFF2-40B4-BE49-F238E27FC236}">
                  <a16:creationId xmlns:a16="http://schemas.microsoft.com/office/drawing/2014/main" id="{16BEA794-BE48-45D1-A4D0-E8ECB45C9E01}"/>
                </a:ext>
              </a:extLst>
            </p:cNvPr>
            <p:cNvSpPr/>
            <p:nvPr/>
          </p:nvSpPr>
          <p:spPr>
            <a:xfrm>
              <a:off x="1557454" y="3959918"/>
              <a:ext cx="1204882" cy="215900"/>
            </a:xfrm>
            <a:prstGeom prst="roundRect">
              <a:avLst/>
            </a:prstGeom>
            <a:gradFill flip="none" rotWithShape="1">
              <a:gsLst>
                <a:gs pos="100000">
                  <a:schemeClr val="accent4">
                    <a:lumMod val="40000"/>
                    <a:lumOff val="60000"/>
                  </a:schemeClr>
                </a:gs>
                <a:gs pos="0">
                  <a:schemeClr val="accent1">
                    <a:lumMod val="5000"/>
                    <a:lumOff val="95000"/>
                  </a:schemeClr>
                </a:gs>
              </a:gsLst>
              <a:lin ang="54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2" name="テキスト ボックス 121">
              <a:extLst>
                <a:ext uri="{FF2B5EF4-FFF2-40B4-BE49-F238E27FC236}">
                  <a16:creationId xmlns:a16="http://schemas.microsoft.com/office/drawing/2014/main" id="{B9EB9DA6-9105-4591-80CF-0ACC5BA9E92F}"/>
                </a:ext>
              </a:extLst>
            </p:cNvPr>
            <p:cNvSpPr txBox="1"/>
            <p:nvPr/>
          </p:nvSpPr>
          <p:spPr>
            <a:xfrm>
              <a:off x="1495416" y="3938127"/>
              <a:ext cx="1288345" cy="246221"/>
            </a:xfrm>
            <a:prstGeom prst="rect">
              <a:avLst/>
            </a:prstGeom>
            <a:noFill/>
          </p:spPr>
          <p:txBody>
            <a:bodyPr wrap="square" rtlCol="0">
              <a:spAutoFit/>
            </a:bodyPr>
            <a:lstStyle/>
            <a:p>
              <a:pPr algn="ctr"/>
              <a:r>
                <a:rPr kumimoji="1" lang="ja-JP" altLang="en-US" sz="500" dirty="0">
                  <a:ln w="3175">
                    <a:solidFill>
                      <a:schemeClr val="bg1"/>
                    </a:solidFill>
                  </a:ln>
                  <a:solidFill>
                    <a:srgbClr val="C00000"/>
                  </a:solidFill>
                  <a:latin typeface="HGSｺﾞｼｯｸE" panose="020B0900000000000000" pitchFamily="50" charset="-128"/>
                  <a:ea typeface="HGSｺﾞｼｯｸE" panose="020B0900000000000000" pitchFamily="50" charset="-128"/>
                </a:rPr>
                <a:t>ＣＡＲＡＤＡオンライン診療</a:t>
              </a:r>
              <a:endParaRPr kumimoji="1" lang="en-US" altLang="ja-JP" sz="500" dirty="0">
                <a:ln w="3175">
                  <a:solidFill>
                    <a:schemeClr val="bg1"/>
                  </a:solidFill>
                </a:ln>
                <a:solidFill>
                  <a:srgbClr val="C00000"/>
                </a:solidFill>
                <a:latin typeface="HGSｺﾞｼｯｸE" panose="020B0900000000000000" pitchFamily="50" charset="-128"/>
                <a:ea typeface="HGSｺﾞｼｯｸE" panose="020B0900000000000000" pitchFamily="50" charset="-128"/>
              </a:endParaRPr>
            </a:p>
            <a:p>
              <a:pPr algn="ctr"/>
              <a:r>
                <a:rPr kumimoji="1" lang="ja-JP" altLang="en-US" sz="500" dirty="0">
                  <a:ln w="3175">
                    <a:solidFill>
                      <a:schemeClr val="bg1"/>
                    </a:solidFill>
                  </a:ln>
                  <a:solidFill>
                    <a:srgbClr val="C00000"/>
                  </a:solidFill>
                  <a:latin typeface="HGSｺﾞｼｯｸE" panose="020B0900000000000000" pitchFamily="50" charset="-128"/>
                  <a:ea typeface="HGSｺﾞｼｯｸE" panose="020B0900000000000000" pitchFamily="50" charset="-128"/>
                </a:rPr>
                <a:t>ユーザー登録手順・推奨環境について</a:t>
              </a:r>
              <a:endParaRPr kumimoji="1" lang="ja-JP" altLang="en-US" sz="500" dirty="0">
                <a:ln w="3175">
                  <a:solidFill>
                    <a:schemeClr val="bg1"/>
                  </a:solidFill>
                </a:ln>
                <a:solidFill>
                  <a:srgbClr val="C00000"/>
                </a:solidFill>
                <a:latin typeface="Marlett" pitchFamily="2" charset="2"/>
                <a:ea typeface="HGSｺﾞｼｯｸE" panose="020B0900000000000000" pitchFamily="50" charset="-128"/>
              </a:endParaRPr>
            </a:p>
          </p:txBody>
        </p:sp>
        <p:sp>
          <p:nvSpPr>
            <p:cNvPr id="123" name="テキスト ボックス 122">
              <a:extLst>
                <a:ext uri="{FF2B5EF4-FFF2-40B4-BE49-F238E27FC236}">
                  <a16:creationId xmlns:a16="http://schemas.microsoft.com/office/drawing/2014/main" id="{23A2DE37-57F4-4C72-B812-27336A9A4E0C}"/>
                </a:ext>
              </a:extLst>
            </p:cNvPr>
            <p:cNvSpPr txBox="1"/>
            <p:nvPr/>
          </p:nvSpPr>
          <p:spPr>
            <a:xfrm>
              <a:off x="2603929" y="3994300"/>
              <a:ext cx="225525" cy="138499"/>
            </a:xfrm>
            <a:prstGeom prst="rect">
              <a:avLst/>
            </a:prstGeom>
            <a:noFill/>
          </p:spPr>
          <p:txBody>
            <a:bodyPr wrap="none" rtlCol="0">
              <a:spAutoFit/>
            </a:bodyPr>
            <a:lstStyle/>
            <a:p>
              <a:r>
                <a:rPr kumimoji="1" lang="ja-JP" altLang="en-US" sz="300" b="1" dirty="0">
                  <a:ln w="3175">
                    <a:solidFill>
                      <a:schemeClr val="bg1"/>
                    </a:solidFill>
                  </a:ln>
                  <a:solidFill>
                    <a:srgbClr val="C00000"/>
                  </a:solidFill>
                  <a:latin typeface="Marlett" pitchFamily="2" charset="2"/>
                  <a:ea typeface="HGSｺﾞｼｯｸE" panose="020B0900000000000000" pitchFamily="50" charset="-128"/>
                </a:rPr>
                <a:t>＞</a:t>
              </a:r>
            </a:p>
          </p:txBody>
        </p:sp>
      </p:grpSp>
      <p:grpSp>
        <p:nvGrpSpPr>
          <p:cNvPr id="124" name="グループ化 123">
            <a:extLst>
              <a:ext uri="{FF2B5EF4-FFF2-40B4-BE49-F238E27FC236}">
                <a16:creationId xmlns:a16="http://schemas.microsoft.com/office/drawing/2014/main" id="{63CC7CE1-F17E-4670-90F3-9DF8E6B6E48B}"/>
              </a:ext>
            </a:extLst>
          </p:cNvPr>
          <p:cNvGrpSpPr/>
          <p:nvPr/>
        </p:nvGrpSpPr>
        <p:grpSpPr>
          <a:xfrm>
            <a:off x="2899737" y="7985766"/>
            <a:ext cx="1734124" cy="230832"/>
            <a:chOff x="1625029" y="3948133"/>
            <a:chExt cx="1752674" cy="230832"/>
          </a:xfrm>
        </p:grpSpPr>
        <p:sp>
          <p:nvSpPr>
            <p:cNvPr id="125" name="四角形: 角を丸くする 124">
              <a:extLst>
                <a:ext uri="{FF2B5EF4-FFF2-40B4-BE49-F238E27FC236}">
                  <a16:creationId xmlns:a16="http://schemas.microsoft.com/office/drawing/2014/main" id="{D4160BB7-38FA-4D16-A041-0213DE3191C6}"/>
                </a:ext>
              </a:extLst>
            </p:cNvPr>
            <p:cNvSpPr/>
            <p:nvPr/>
          </p:nvSpPr>
          <p:spPr>
            <a:xfrm>
              <a:off x="1657350" y="3959918"/>
              <a:ext cx="1677180" cy="215900"/>
            </a:xfrm>
            <a:prstGeom prst="roundRect">
              <a:avLst/>
            </a:prstGeom>
            <a:gradFill flip="none" rotWithShape="1">
              <a:gsLst>
                <a:gs pos="100000">
                  <a:srgbClr val="FD87FD"/>
                </a:gs>
                <a:gs pos="0">
                  <a:schemeClr val="accent1">
                    <a:lumMod val="5000"/>
                    <a:lumOff val="95000"/>
                  </a:schemeClr>
                </a:gs>
              </a:gsLst>
              <a:lin ang="54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6" name="テキスト ボックス 125">
              <a:extLst>
                <a:ext uri="{FF2B5EF4-FFF2-40B4-BE49-F238E27FC236}">
                  <a16:creationId xmlns:a16="http://schemas.microsoft.com/office/drawing/2014/main" id="{ACDDC93C-4FB0-46F2-B703-C3F68366357F}"/>
                </a:ext>
              </a:extLst>
            </p:cNvPr>
            <p:cNvSpPr txBox="1"/>
            <p:nvPr/>
          </p:nvSpPr>
          <p:spPr>
            <a:xfrm>
              <a:off x="1625029" y="3948133"/>
              <a:ext cx="1677180" cy="230832"/>
            </a:xfrm>
            <a:prstGeom prst="rect">
              <a:avLst/>
            </a:prstGeom>
            <a:noFill/>
          </p:spPr>
          <p:txBody>
            <a:bodyPr wrap="none" rtlCol="0">
              <a:spAutoFit/>
            </a:bodyPr>
            <a:lstStyle/>
            <a:p>
              <a:r>
                <a:rPr kumimoji="1" lang="ja-JP" altLang="en-US" sz="500" dirty="0">
                  <a:ln w="3175">
                    <a:solidFill>
                      <a:schemeClr val="bg1"/>
                    </a:solidFill>
                  </a:ln>
                  <a:solidFill>
                    <a:srgbClr val="FF0000"/>
                  </a:solidFill>
                  <a:latin typeface="HGSｺﾞｼｯｸE" panose="020B0900000000000000" pitchFamily="50" charset="-128"/>
                  <a:ea typeface="HGSｺﾞｼｯｸE" panose="020B0900000000000000" pitchFamily="50" charset="-128"/>
                </a:rPr>
                <a:t>ＣＡＲＡＤＡオンライン診療に関するお問い合わせ</a:t>
              </a:r>
              <a:endParaRPr kumimoji="1" lang="en-US" altLang="ja-JP" sz="500" dirty="0">
                <a:ln w="3175">
                  <a:solidFill>
                    <a:schemeClr val="bg1"/>
                  </a:solidFill>
                </a:ln>
                <a:solidFill>
                  <a:srgbClr val="FF0000"/>
                </a:solidFill>
                <a:latin typeface="HGSｺﾞｼｯｸE" panose="020B0900000000000000" pitchFamily="50" charset="-128"/>
                <a:ea typeface="HGSｺﾞｼｯｸE" panose="020B0900000000000000" pitchFamily="50" charset="-128"/>
              </a:endParaRPr>
            </a:p>
            <a:p>
              <a:pPr algn="ctr"/>
              <a:r>
                <a:rPr kumimoji="1" lang="ja-JP" altLang="en-US" sz="400" dirty="0">
                  <a:ln w="3175">
                    <a:solidFill>
                      <a:schemeClr val="bg1"/>
                    </a:solidFill>
                  </a:ln>
                  <a:solidFill>
                    <a:srgbClr val="FF0000"/>
                  </a:solidFill>
                  <a:latin typeface="HGSｺﾞｼｯｸE" panose="020B0900000000000000" pitchFamily="50" charset="-128"/>
                  <a:ea typeface="HGSｺﾞｼｯｸE" panose="020B0900000000000000" pitchFamily="50" charset="-128"/>
                </a:rPr>
                <a:t>サポート時間：９：００～１７：００</a:t>
              </a:r>
              <a:endParaRPr kumimoji="1" lang="ja-JP" altLang="en-US" sz="400" dirty="0">
                <a:ln w="3175">
                  <a:solidFill>
                    <a:schemeClr val="bg1"/>
                  </a:solidFill>
                </a:ln>
                <a:solidFill>
                  <a:srgbClr val="FF0000"/>
                </a:solidFill>
                <a:latin typeface="Marlett" pitchFamily="2" charset="2"/>
                <a:ea typeface="HGSｺﾞｼｯｸE" panose="020B0900000000000000" pitchFamily="50" charset="-128"/>
              </a:endParaRPr>
            </a:p>
          </p:txBody>
        </p:sp>
        <p:sp>
          <p:nvSpPr>
            <p:cNvPr id="127" name="テキスト ボックス 126">
              <a:extLst>
                <a:ext uri="{FF2B5EF4-FFF2-40B4-BE49-F238E27FC236}">
                  <a16:creationId xmlns:a16="http://schemas.microsoft.com/office/drawing/2014/main" id="{C2A91A2A-623F-44B4-B28B-53250D6760BA}"/>
                </a:ext>
              </a:extLst>
            </p:cNvPr>
            <p:cNvSpPr txBox="1"/>
            <p:nvPr/>
          </p:nvSpPr>
          <p:spPr>
            <a:xfrm>
              <a:off x="3152178" y="3994300"/>
              <a:ext cx="225525" cy="138499"/>
            </a:xfrm>
            <a:prstGeom prst="rect">
              <a:avLst/>
            </a:prstGeom>
            <a:noFill/>
          </p:spPr>
          <p:txBody>
            <a:bodyPr wrap="none" rtlCol="0">
              <a:spAutoFit/>
            </a:bodyPr>
            <a:lstStyle/>
            <a:p>
              <a:r>
                <a:rPr kumimoji="1" lang="ja-JP" altLang="en-US" sz="300" b="1" dirty="0">
                  <a:ln w="3175">
                    <a:solidFill>
                      <a:schemeClr val="bg1"/>
                    </a:solidFill>
                  </a:ln>
                  <a:solidFill>
                    <a:srgbClr val="FF0000"/>
                  </a:solidFill>
                  <a:latin typeface="Marlett" pitchFamily="2" charset="2"/>
                  <a:ea typeface="HGSｺﾞｼｯｸE" panose="020B0900000000000000" pitchFamily="50" charset="-128"/>
                </a:rPr>
                <a:t>＞</a:t>
              </a:r>
            </a:p>
          </p:txBody>
        </p:sp>
      </p:grpSp>
      <p:cxnSp>
        <p:nvCxnSpPr>
          <p:cNvPr id="10" name="コネクタ: カギ線 9">
            <a:extLst>
              <a:ext uri="{FF2B5EF4-FFF2-40B4-BE49-F238E27FC236}">
                <a16:creationId xmlns:a16="http://schemas.microsoft.com/office/drawing/2014/main" id="{630F9BDA-40C0-4B49-A767-E28A183FC4ED}"/>
              </a:ext>
            </a:extLst>
          </p:cNvPr>
          <p:cNvCxnSpPr>
            <a:cxnSpLocks/>
            <a:stCxn id="37" idx="1"/>
            <a:endCxn id="59" idx="1"/>
          </p:cNvCxnSpPr>
          <p:nvPr/>
        </p:nvCxnSpPr>
        <p:spPr>
          <a:xfrm rot="10800000" flipV="1">
            <a:off x="1581150" y="3182572"/>
            <a:ext cx="12700" cy="885997"/>
          </a:xfrm>
          <a:prstGeom prst="bentConnector3">
            <a:avLst>
              <a:gd name="adj1" fmla="val 1425000"/>
            </a:avLst>
          </a:prstGeom>
          <a:ln w="12700">
            <a:solidFill>
              <a:srgbClr val="FB05FB"/>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5" name="コネクタ: カギ線 64">
            <a:extLst>
              <a:ext uri="{FF2B5EF4-FFF2-40B4-BE49-F238E27FC236}">
                <a16:creationId xmlns:a16="http://schemas.microsoft.com/office/drawing/2014/main" id="{BBB148F6-C090-4D9D-8616-F650941458FE}"/>
              </a:ext>
            </a:extLst>
          </p:cNvPr>
          <p:cNvCxnSpPr>
            <a:cxnSpLocks/>
            <a:stCxn id="32" idx="2"/>
            <a:endCxn id="3" idx="1"/>
          </p:cNvCxnSpPr>
          <p:nvPr/>
        </p:nvCxnSpPr>
        <p:spPr>
          <a:xfrm rot="5400000">
            <a:off x="1136656" y="3787817"/>
            <a:ext cx="1836600" cy="1017464"/>
          </a:xfrm>
          <a:prstGeom prst="bentConnector4">
            <a:avLst>
              <a:gd name="adj1" fmla="val 6206"/>
              <a:gd name="adj2" fmla="val 122468"/>
            </a:avLst>
          </a:prstGeom>
          <a:ln w="12700">
            <a:solidFill>
              <a:srgbClr val="FB05FB"/>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0" name="コネクタ: カギ線 69">
            <a:extLst>
              <a:ext uri="{FF2B5EF4-FFF2-40B4-BE49-F238E27FC236}">
                <a16:creationId xmlns:a16="http://schemas.microsoft.com/office/drawing/2014/main" id="{0D5B826D-7BE5-48B2-BC7A-B73FB0FE7B41}"/>
              </a:ext>
            </a:extLst>
          </p:cNvPr>
          <p:cNvCxnSpPr>
            <a:cxnSpLocks/>
            <a:stCxn id="30" idx="0"/>
            <a:endCxn id="103" idx="3"/>
          </p:cNvCxnSpPr>
          <p:nvPr/>
        </p:nvCxnSpPr>
        <p:spPr>
          <a:xfrm rot="16200000" flipH="1">
            <a:off x="2540596" y="3760223"/>
            <a:ext cx="3108133" cy="1564108"/>
          </a:xfrm>
          <a:prstGeom prst="bentConnector4">
            <a:avLst>
              <a:gd name="adj1" fmla="val -7355"/>
              <a:gd name="adj2" fmla="val 114615"/>
            </a:avLst>
          </a:prstGeom>
          <a:ln w="12700">
            <a:solidFill>
              <a:srgbClr val="FB05FB"/>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0" name="コネクタ: カギ線 79">
            <a:extLst>
              <a:ext uri="{FF2B5EF4-FFF2-40B4-BE49-F238E27FC236}">
                <a16:creationId xmlns:a16="http://schemas.microsoft.com/office/drawing/2014/main" id="{CC6C23C9-D552-4B43-877E-0887F247AE3C}"/>
              </a:ext>
            </a:extLst>
          </p:cNvPr>
          <p:cNvCxnSpPr>
            <a:cxnSpLocks/>
            <a:stCxn id="33" idx="0"/>
            <a:endCxn id="42" idx="3"/>
          </p:cNvCxnSpPr>
          <p:nvPr/>
        </p:nvCxnSpPr>
        <p:spPr>
          <a:xfrm rot="16200000" flipH="1">
            <a:off x="2574040" y="5066065"/>
            <a:ext cx="4391708" cy="231978"/>
          </a:xfrm>
          <a:prstGeom prst="bentConnector4">
            <a:avLst>
              <a:gd name="adj1" fmla="val -6615"/>
              <a:gd name="adj2" fmla="val 223180"/>
            </a:avLst>
          </a:prstGeom>
          <a:ln w="12700">
            <a:solidFill>
              <a:srgbClr val="FB05FB"/>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3" name="テキスト ボックス 52">
            <a:extLst>
              <a:ext uri="{FF2B5EF4-FFF2-40B4-BE49-F238E27FC236}">
                <a16:creationId xmlns:a16="http://schemas.microsoft.com/office/drawing/2014/main" id="{E7F61AC0-E6FB-423A-96D8-CE9B2A486BF2}"/>
              </a:ext>
            </a:extLst>
          </p:cNvPr>
          <p:cNvSpPr txBox="1"/>
          <p:nvPr/>
        </p:nvSpPr>
        <p:spPr>
          <a:xfrm>
            <a:off x="1116455" y="3045880"/>
            <a:ext cx="543739" cy="153888"/>
          </a:xfrm>
          <a:prstGeom prst="rect">
            <a:avLst/>
          </a:prstGeom>
          <a:noFill/>
        </p:spPr>
        <p:txBody>
          <a:bodyPr wrap="none" rtlCol="0">
            <a:spAutoFit/>
          </a:bodyPr>
          <a:lstStyle/>
          <a:p>
            <a:r>
              <a:rPr kumimoji="1" lang="ja-JP" altLang="en-US" sz="400" b="1" dirty="0">
                <a:solidFill>
                  <a:srgbClr val="FB05FB"/>
                </a:solidFill>
              </a:rPr>
              <a:t>ページ内リンク</a:t>
            </a:r>
          </a:p>
        </p:txBody>
      </p:sp>
      <p:sp>
        <p:nvSpPr>
          <p:cNvPr id="54" name="テキスト ボックス 53">
            <a:extLst>
              <a:ext uri="{FF2B5EF4-FFF2-40B4-BE49-F238E27FC236}">
                <a16:creationId xmlns:a16="http://schemas.microsoft.com/office/drawing/2014/main" id="{8265C4DA-BF2E-4FF3-8305-3458129D41B8}"/>
              </a:ext>
            </a:extLst>
          </p:cNvPr>
          <p:cNvSpPr txBox="1"/>
          <p:nvPr/>
        </p:nvSpPr>
        <p:spPr>
          <a:xfrm>
            <a:off x="1662947" y="3381467"/>
            <a:ext cx="543739" cy="153888"/>
          </a:xfrm>
          <a:prstGeom prst="rect">
            <a:avLst/>
          </a:prstGeom>
          <a:noFill/>
        </p:spPr>
        <p:txBody>
          <a:bodyPr wrap="none" rtlCol="0">
            <a:spAutoFit/>
          </a:bodyPr>
          <a:lstStyle/>
          <a:p>
            <a:r>
              <a:rPr kumimoji="1" lang="ja-JP" altLang="en-US" sz="400" b="1" dirty="0">
                <a:solidFill>
                  <a:srgbClr val="FB05FB"/>
                </a:solidFill>
              </a:rPr>
              <a:t>ページ内リンク</a:t>
            </a:r>
          </a:p>
        </p:txBody>
      </p:sp>
      <p:sp>
        <p:nvSpPr>
          <p:cNvPr id="55" name="テキスト ボックス 54">
            <a:extLst>
              <a:ext uri="{FF2B5EF4-FFF2-40B4-BE49-F238E27FC236}">
                <a16:creationId xmlns:a16="http://schemas.microsoft.com/office/drawing/2014/main" id="{44B763CD-AD14-4E72-B3D6-446F1783BA60}"/>
              </a:ext>
            </a:extLst>
          </p:cNvPr>
          <p:cNvSpPr txBox="1"/>
          <p:nvPr/>
        </p:nvSpPr>
        <p:spPr>
          <a:xfrm>
            <a:off x="3813270" y="2632681"/>
            <a:ext cx="543739" cy="153888"/>
          </a:xfrm>
          <a:prstGeom prst="rect">
            <a:avLst/>
          </a:prstGeom>
          <a:noFill/>
        </p:spPr>
        <p:txBody>
          <a:bodyPr wrap="none" rtlCol="0">
            <a:spAutoFit/>
          </a:bodyPr>
          <a:lstStyle/>
          <a:p>
            <a:r>
              <a:rPr kumimoji="1" lang="ja-JP" altLang="en-US" sz="400" b="1" dirty="0">
                <a:solidFill>
                  <a:srgbClr val="FB05FB"/>
                </a:solidFill>
              </a:rPr>
              <a:t>ページ内リンク</a:t>
            </a:r>
          </a:p>
        </p:txBody>
      </p:sp>
      <p:sp>
        <p:nvSpPr>
          <p:cNvPr id="56" name="テキスト ボックス 55">
            <a:extLst>
              <a:ext uri="{FF2B5EF4-FFF2-40B4-BE49-F238E27FC236}">
                <a16:creationId xmlns:a16="http://schemas.microsoft.com/office/drawing/2014/main" id="{1A6D7CBA-E1CB-4176-B8CA-C6B013553F32}"/>
              </a:ext>
            </a:extLst>
          </p:cNvPr>
          <p:cNvSpPr txBox="1"/>
          <p:nvPr/>
        </p:nvSpPr>
        <p:spPr>
          <a:xfrm>
            <a:off x="5121771" y="2668287"/>
            <a:ext cx="543739" cy="153888"/>
          </a:xfrm>
          <a:prstGeom prst="rect">
            <a:avLst/>
          </a:prstGeom>
          <a:noFill/>
        </p:spPr>
        <p:txBody>
          <a:bodyPr wrap="none" rtlCol="0">
            <a:spAutoFit/>
          </a:bodyPr>
          <a:lstStyle/>
          <a:p>
            <a:r>
              <a:rPr kumimoji="1" lang="ja-JP" altLang="en-US" sz="400" b="1" dirty="0">
                <a:solidFill>
                  <a:srgbClr val="FB05FB"/>
                </a:solidFill>
              </a:rPr>
              <a:t>ページ内リンク</a:t>
            </a:r>
          </a:p>
        </p:txBody>
      </p:sp>
      <p:grpSp>
        <p:nvGrpSpPr>
          <p:cNvPr id="92" name="グループ化 91">
            <a:extLst>
              <a:ext uri="{FF2B5EF4-FFF2-40B4-BE49-F238E27FC236}">
                <a16:creationId xmlns:a16="http://schemas.microsoft.com/office/drawing/2014/main" id="{7C3C8FE9-5C39-45FD-93DA-FB77AD79DECB}"/>
              </a:ext>
            </a:extLst>
          </p:cNvPr>
          <p:cNvGrpSpPr/>
          <p:nvPr/>
        </p:nvGrpSpPr>
        <p:grpSpPr>
          <a:xfrm>
            <a:off x="2956853" y="6787557"/>
            <a:ext cx="1450398" cy="215900"/>
            <a:chOff x="1625029" y="3959918"/>
            <a:chExt cx="1450398" cy="215900"/>
          </a:xfrm>
        </p:grpSpPr>
        <p:sp>
          <p:nvSpPr>
            <p:cNvPr id="93" name="四角形: 角を丸くする 92">
              <a:extLst>
                <a:ext uri="{FF2B5EF4-FFF2-40B4-BE49-F238E27FC236}">
                  <a16:creationId xmlns:a16="http://schemas.microsoft.com/office/drawing/2014/main" id="{278695B9-D50D-40C2-8C27-EAA34FD91838}"/>
                </a:ext>
              </a:extLst>
            </p:cNvPr>
            <p:cNvSpPr/>
            <p:nvPr/>
          </p:nvSpPr>
          <p:spPr>
            <a:xfrm>
              <a:off x="1657350" y="3959918"/>
              <a:ext cx="1367238" cy="215900"/>
            </a:xfrm>
            <a:prstGeom prst="roundRect">
              <a:avLst/>
            </a:prstGeom>
            <a:gradFill flip="none" rotWithShape="1">
              <a:gsLst>
                <a:gs pos="100000">
                  <a:srgbClr val="FD87FD"/>
                </a:gs>
                <a:gs pos="0">
                  <a:schemeClr val="accent1">
                    <a:lumMod val="5000"/>
                    <a:lumOff val="95000"/>
                  </a:schemeClr>
                </a:gs>
              </a:gsLst>
              <a:lin ang="54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4" name="テキスト ボックス 93">
              <a:extLst>
                <a:ext uri="{FF2B5EF4-FFF2-40B4-BE49-F238E27FC236}">
                  <a16:creationId xmlns:a16="http://schemas.microsoft.com/office/drawing/2014/main" id="{B0A18DC1-8A0A-4012-B21A-11B764755573}"/>
                </a:ext>
              </a:extLst>
            </p:cNvPr>
            <p:cNvSpPr txBox="1"/>
            <p:nvPr/>
          </p:nvSpPr>
          <p:spPr>
            <a:xfrm>
              <a:off x="1625029" y="3978912"/>
              <a:ext cx="1402948" cy="169277"/>
            </a:xfrm>
            <a:prstGeom prst="rect">
              <a:avLst/>
            </a:prstGeom>
            <a:noFill/>
            <a:ln>
              <a:noFill/>
            </a:ln>
          </p:spPr>
          <p:txBody>
            <a:bodyPr wrap="none" rtlCol="0">
              <a:spAutoFit/>
            </a:bodyPr>
            <a:lstStyle/>
            <a:p>
              <a:r>
                <a:rPr kumimoji="1" lang="ja-JP" altLang="en-US" sz="500" dirty="0">
                  <a:ln w="3175">
                    <a:solidFill>
                      <a:schemeClr val="bg1"/>
                    </a:solidFill>
                  </a:ln>
                  <a:solidFill>
                    <a:srgbClr val="FB05FB"/>
                  </a:solidFill>
                  <a:latin typeface="Marlett" pitchFamily="2" charset="2"/>
                  <a:ea typeface="HGSｺﾞｼｯｸE" panose="020B0900000000000000" pitchFamily="50" charset="-128"/>
                </a:rPr>
                <a:t>外来予約（対面診療）予約申し込み・変更</a:t>
              </a:r>
            </a:p>
          </p:txBody>
        </p:sp>
        <p:sp>
          <p:nvSpPr>
            <p:cNvPr id="98" name="テキスト ボックス 97">
              <a:extLst>
                <a:ext uri="{FF2B5EF4-FFF2-40B4-BE49-F238E27FC236}">
                  <a16:creationId xmlns:a16="http://schemas.microsoft.com/office/drawing/2014/main" id="{43956987-C1D1-44BD-AC57-C82E2A66709D}"/>
                </a:ext>
              </a:extLst>
            </p:cNvPr>
            <p:cNvSpPr txBox="1"/>
            <p:nvPr/>
          </p:nvSpPr>
          <p:spPr>
            <a:xfrm>
              <a:off x="2852289" y="3999062"/>
              <a:ext cx="223138" cy="138499"/>
            </a:xfrm>
            <a:prstGeom prst="rect">
              <a:avLst/>
            </a:prstGeom>
            <a:noFill/>
          </p:spPr>
          <p:txBody>
            <a:bodyPr wrap="none" rtlCol="0">
              <a:spAutoFit/>
            </a:bodyPr>
            <a:lstStyle/>
            <a:p>
              <a:r>
                <a:rPr kumimoji="1" lang="ja-JP" altLang="en-US" sz="300" b="1" dirty="0">
                  <a:ln w="3175">
                    <a:solidFill>
                      <a:schemeClr val="bg1"/>
                    </a:solidFill>
                  </a:ln>
                  <a:solidFill>
                    <a:srgbClr val="FB05FB"/>
                  </a:solidFill>
                  <a:latin typeface="Marlett" pitchFamily="2" charset="2"/>
                  <a:ea typeface="HGSｺﾞｼｯｸE" panose="020B0900000000000000" pitchFamily="50" charset="-128"/>
                </a:rPr>
                <a:t>＞</a:t>
              </a:r>
            </a:p>
          </p:txBody>
        </p:sp>
      </p:grpSp>
      <p:cxnSp>
        <p:nvCxnSpPr>
          <p:cNvPr id="99" name="コネクタ: カギ線 98">
            <a:extLst>
              <a:ext uri="{FF2B5EF4-FFF2-40B4-BE49-F238E27FC236}">
                <a16:creationId xmlns:a16="http://schemas.microsoft.com/office/drawing/2014/main" id="{2FA9D0F2-59E6-455E-A899-8B878E502E73}"/>
              </a:ext>
            </a:extLst>
          </p:cNvPr>
          <p:cNvCxnSpPr>
            <a:cxnSpLocks/>
            <a:stCxn id="98" idx="3"/>
            <a:endCxn id="62" idx="0"/>
          </p:cNvCxnSpPr>
          <p:nvPr/>
        </p:nvCxnSpPr>
        <p:spPr>
          <a:xfrm>
            <a:off x="4407251" y="6895951"/>
            <a:ext cx="1483367" cy="545332"/>
          </a:xfrm>
          <a:prstGeom prst="bentConnector2">
            <a:avLst/>
          </a:prstGeom>
          <a:ln w="12700">
            <a:solidFill>
              <a:srgbClr val="0070C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5492CC46-F0E6-4CE7-9DAE-11B596EDC773}"/>
              </a:ext>
            </a:extLst>
          </p:cNvPr>
          <p:cNvSpPr txBox="1"/>
          <p:nvPr/>
        </p:nvSpPr>
        <p:spPr>
          <a:xfrm>
            <a:off x="5054491" y="7441283"/>
            <a:ext cx="1672253" cy="215444"/>
          </a:xfrm>
          <a:prstGeom prst="rect">
            <a:avLst/>
          </a:prstGeom>
          <a:noFill/>
          <a:ln>
            <a:solidFill>
              <a:srgbClr val="0070C0"/>
            </a:solidFill>
          </a:ln>
        </p:spPr>
        <p:txBody>
          <a:bodyPr wrap="none" rtlCol="0">
            <a:spAutoFit/>
          </a:bodyPr>
          <a:lstStyle/>
          <a:p>
            <a:r>
              <a:rPr kumimoji="1" lang="ja-JP" altLang="en-US" sz="400" b="1" dirty="0">
                <a:solidFill>
                  <a:srgbClr val="0070C0"/>
                </a:solidFill>
              </a:rPr>
              <a:t>よくあるご質問ページ</a:t>
            </a:r>
            <a:r>
              <a:rPr kumimoji="1" lang="en-US" altLang="ja-JP" sz="400" b="1" dirty="0">
                <a:solidFill>
                  <a:srgbClr val="0070C0"/>
                </a:solidFill>
              </a:rPr>
              <a:t>#a01-8</a:t>
            </a:r>
          </a:p>
          <a:p>
            <a:r>
              <a:rPr kumimoji="1" lang="ja-JP" altLang="en-US" sz="400" b="1" u="sng" dirty="0">
                <a:solidFill>
                  <a:srgbClr val="0070C0"/>
                </a:solidFill>
              </a:rPr>
              <a:t>「Ｑ外来の予約申込はどのようにしたらよいですか？」</a:t>
            </a:r>
            <a:r>
              <a:rPr kumimoji="1" lang="ja-JP" altLang="en-US" sz="400" b="1" dirty="0">
                <a:solidFill>
                  <a:srgbClr val="0070C0"/>
                </a:solidFill>
              </a:rPr>
              <a:t>へリンク</a:t>
            </a:r>
          </a:p>
        </p:txBody>
      </p:sp>
      <p:sp>
        <p:nvSpPr>
          <p:cNvPr id="64" name="テキスト ボックス 63">
            <a:extLst>
              <a:ext uri="{FF2B5EF4-FFF2-40B4-BE49-F238E27FC236}">
                <a16:creationId xmlns:a16="http://schemas.microsoft.com/office/drawing/2014/main" id="{BE9331B9-97F7-4737-B1BA-0DA53673FEE3}"/>
              </a:ext>
            </a:extLst>
          </p:cNvPr>
          <p:cNvSpPr txBox="1"/>
          <p:nvPr/>
        </p:nvSpPr>
        <p:spPr>
          <a:xfrm>
            <a:off x="2459137" y="5559286"/>
            <a:ext cx="1170420" cy="215444"/>
          </a:xfrm>
          <a:prstGeom prst="rect">
            <a:avLst/>
          </a:prstGeom>
          <a:solidFill>
            <a:srgbClr val="F7FAFB"/>
          </a:solidFill>
        </p:spPr>
        <p:txBody>
          <a:bodyPr wrap="square" rtlCol="0">
            <a:spAutoFit/>
          </a:bodyPr>
          <a:lstStyle/>
          <a:p>
            <a:r>
              <a:rPr kumimoji="1" lang="ja-JP" altLang="en-US" sz="800" dirty="0">
                <a:solidFill>
                  <a:srgbClr val="00B0F0"/>
                </a:solidFill>
              </a:rPr>
              <a:t>②ユーザー登録</a:t>
            </a:r>
            <a:endParaRPr kumimoji="1" lang="ja-JP" altLang="en-US" sz="1100" dirty="0">
              <a:solidFill>
                <a:srgbClr val="00B0F0"/>
              </a:solidFill>
            </a:endParaRPr>
          </a:p>
        </p:txBody>
      </p:sp>
      <p:sp>
        <p:nvSpPr>
          <p:cNvPr id="66" name="テキスト ボックス 65">
            <a:extLst>
              <a:ext uri="{FF2B5EF4-FFF2-40B4-BE49-F238E27FC236}">
                <a16:creationId xmlns:a16="http://schemas.microsoft.com/office/drawing/2014/main" id="{DC271267-F1D9-4505-953E-D8F85BB24A74}"/>
              </a:ext>
            </a:extLst>
          </p:cNvPr>
          <p:cNvSpPr txBox="1"/>
          <p:nvPr/>
        </p:nvSpPr>
        <p:spPr>
          <a:xfrm>
            <a:off x="1485901" y="4104175"/>
            <a:ext cx="3489959" cy="169277"/>
          </a:xfrm>
          <a:prstGeom prst="rect">
            <a:avLst/>
          </a:prstGeom>
          <a:noFill/>
        </p:spPr>
        <p:txBody>
          <a:bodyPr wrap="square" rtlCol="0">
            <a:spAutoFit/>
          </a:bodyPr>
          <a:lstStyle/>
          <a:p>
            <a:r>
              <a:rPr lang="ja-JP" altLang="en-US" sz="500" dirty="0"/>
              <a:t>・</a:t>
            </a:r>
            <a:r>
              <a:rPr lang="ja-JP" altLang="en-US" sz="500" u="sng" dirty="0"/>
              <a:t>必ず下図バナー「オンライン診療の説明書・承諾書」をご覧ください。</a:t>
            </a:r>
            <a:endParaRPr lang="ja-JP" altLang="ja-JP" sz="500" u="sng" dirty="0"/>
          </a:p>
        </p:txBody>
      </p:sp>
      <p:sp>
        <p:nvSpPr>
          <p:cNvPr id="146" name="テキスト ボックス 145">
            <a:extLst>
              <a:ext uri="{FF2B5EF4-FFF2-40B4-BE49-F238E27FC236}">
                <a16:creationId xmlns:a16="http://schemas.microsoft.com/office/drawing/2014/main" id="{7521F416-33C6-4491-89BB-76BA6FD4ED21}"/>
              </a:ext>
            </a:extLst>
          </p:cNvPr>
          <p:cNvSpPr txBox="1"/>
          <p:nvPr/>
        </p:nvSpPr>
        <p:spPr>
          <a:xfrm>
            <a:off x="1445353" y="4444666"/>
            <a:ext cx="3489959" cy="553998"/>
          </a:xfrm>
          <a:prstGeom prst="rect">
            <a:avLst/>
          </a:prstGeom>
          <a:noFill/>
        </p:spPr>
        <p:txBody>
          <a:bodyPr wrap="square" rtlCol="0">
            <a:spAutoFit/>
          </a:bodyPr>
          <a:lstStyle/>
          <a:p>
            <a:r>
              <a:rPr lang="ja-JP" altLang="ja-JP" sz="500" dirty="0"/>
              <a:t>・</a:t>
            </a:r>
            <a:r>
              <a:rPr lang="ja-JP" altLang="en-US" sz="500" dirty="0"/>
              <a:t>説明書</a:t>
            </a:r>
            <a:r>
              <a:rPr lang="ja-JP" altLang="ja-JP" sz="500" u="sng" dirty="0"/>
              <a:t>詳細をご確認の後、</a:t>
            </a:r>
            <a:r>
              <a:rPr lang="ja-JP" altLang="en-US" sz="500" u="sng" dirty="0"/>
              <a:t>患者さんご自身にて印刷いただいた承諾書にご署名いただいた写真データを</a:t>
            </a:r>
            <a:br>
              <a:rPr lang="en-US" altLang="ja-JP" sz="500" dirty="0"/>
            </a:br>
            <a:r>
              <a:rPr lang="ja-JP" altLang="en-US" sz="500" dirty="0"/>
              <a:t>　</a:t>
            </a:r>
            <a:r>
              <a:rPr lang="ja-JP" altLang="ja-JP" sz="500" u="sng" dirty="0"/>
              <a:t>当院指定メールアドレス</a:t>
            </a:r>
            <a:r>
              <a:rPr lang="ja-JP" altLang="en-US" sz="500" u="sng" dirty="0"/>
              <a:t>（</a:t>
            </a:r>
            <a:r>
              <a:rPr lang="en-US" altLang="ja-JP" sz="500" b="1" u="sng" dirty="0">
                <a:solidFill>
                  <a:srgbClr val="0070C0"/>
                </a:solidFill>
              </a:rPr>
              <a:t>209-jimuonline@mail.hosp.go.jp</a:t>
            </a:r>
            <a:r>
              <a:rPr lang="ja-JP" altLang="ja-JP" sz="500" u="sng" dirty="0"/>
              <a:t>）まで</a:t>
            </a:r>
            <a:r>
              <a:rPr lang="ja-JP" altLang="en-US" sz="500" u="sng" dirty="0"/>
              <a:t>お送りください。</a:t>
            </a:r>
            <a:br>
              <a:rPr lang="en-US" altLang="ja-JP" sz="500" dirty="0"/>
            </a:br>
            <a:r>
              <a:rPr lang="ja-JP" altLang="en-US" sz="500" dirty="0"/>
              <a:t>　その際、下記項目を必ず本文中にご記載ください。</a:t>
            </a:r>
            <a:endParaRPr lang="en-US" altLang="ja-JP" sz="500" dirty="0"/>
          </a:p>
          <a:p>
            <a:r>
              <a:rPr lang="ja-JP" altLang="en-US" sz="500" dirty="0"/>
              <a:t>　　・</a:t>
            </a:r>
            <a:r>
              <a:rPr lang="ja-JP" altLang="ja-JP" sz="500" b="1" dirty="0"/>
              <a:t>患者氏名</a:t>
            </a:r>
            <a:endParaRPr lang="en-US" altLang="ja-JP" sz="500" b="1" dirty="0"/>
          </a:p>
          <a:p>
            <a:r>
              <a:rPr lang="ja-JP" altLang="en-US" sz="500" dirty="0"/>
              <a:t>　　・</a:t>
            </a:r>
            <a:r>
              <a:rPr lang="ja-JP" altLang="ja-JP" sz="500" b="1" dirty="0"/>
              <a:t>患者</a:t>
            </a:r>
            <a:r>
              <a:rPr lang="en-US" altLang="ja-JP" sz="500" b="1" dirty="0"/>
              <a:t>ID</a:t>
            </a:r>
          </a:p>
          <a:p>
            <a:r>
              <a:rPr lang="ja-JP" altLang="en-US" sz="500" dirty="0"/>
              <a:t>　</a:t>
            </a:r>
            <a:endParaRPr lang="ja-JP" altLang="ja-JP" sz="500" dirty="0"/>
          </a:p>
        </p:txBody>
      </p:sp>
      <p:grpSp>
        <p:nvGrpSpPr>
          <p:cNvPr id="147" name="グループ化 146">
            <a:extLst>
              <a:ext uri="{FF2B5EF4-FFF2-40B4-BE49-F238E27FC236}">
                <a16:creationId xmlns:a16="http://schemas.microsoft.com/office/drawing/2014/main" id="{B8BFB63D-9543-43D0-98E1-2C408F803A7F}"/>
              </a:ext>
            </a:extLst>
          </p:cNvPr>
          <p:cNvGrpSpPr/>
          <p:nvPr/>
        </p:nvGrpSpPr>
        <p:grpSpPr>
          <a:xfrm>
            <a:off x="1619430" y="4873264"/>
            <a:ext cx="1193587" cy="307777"/>
            <a:chOff x="1595188" y="3951546"/>
            <a:chExt cx="1188966" cy="307777"/>
          </a:xfrm>
        </p:grpSpPr>
        <p:sp>
          <p:nvSpPr>
            <p:cNvPr id="148" name="四角形: 角を丸くする 147">
              <a:extLst>
                <a:ext uri="{FF2B5EF4-FFF2-40B4-BE49-F238E27FC236}">
                  <a16:creationId xmlns:a16="http://schemas.microsoft.com/office/drawing/2014/main" id="{1CF9A9F4-9E11-45F8-A29C-43233F8FE6D0}"/>
                </a:ext>
              </a:extLst>
            </p:cNvPr>
            <p:cNvSpPr/>
            <p:nvPr/>
          </p:nvSpPr>
          <p:spPr>
            <a:xfrm>
              <a:off x="1657350" y="3959918"/>
              <a:ext cx="1092032" cy="215900"/>
            </a:xfrm>
            <a:prstGeom prst="roundRect">
              <a:avLst/>
            </a:prstGeom>
            <a:gradFill flip="none" rotWithShape="1">
              <a:gsLst>
                <a:gs pos="100000">
                  <a:schemeClr val="accent5">
                    <a:lumMod val="60000"/>
                    <a:lumOff val="40000"/>
                  </a:schemeClr>
                </a:gs>
                <a:gs pos="0">
                  <a:schemeClr val="accent1">
                    <a:lumMod val="5000"/>
                    <a:lumOff val="95000"/>
                  </a:schemeClr>
                </a:gs>
              </a:gsLst>
              <a:lin ang="54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9" name="テキスト ボックス 148">
              <a:extLst>
                <a:ext uri="{FF2B5EF4-FFF2-40B4-BE49-F238E27FC236}">
                  <a16:creationId xmlns:a16="http://schemas.microsoft.com/office/drawing/2014/main" id="{7CE3C1DD-D6EF-4D28-952B-A289985A3370}"/>
                </a:ext>
              </a:extLst>
            </p:cNvPr>
            <p:cNvSpPr txBox="1"/>
            <p:nvPr/>
          </p:nvSpPr>
          <p:spPr>
            <a:xfrm>
              <a:off x="1595188" y="3951546"/>
              <a:ext cx="1142030" cy="307777"/>
            </a:xfrm>
            <a:prstGeom prst="rect">
              <a:avLst/>
            </a:prstGeom>
            <a:noFill/>
          </p:spPr>
          <p:txBody>
            <a:bodyPr wrap="none" rtlCol="0">
              <a:spAutoFit/>
            </a:bodyPr>
            <a:lstStyle/>
            <a:p>
              <a:pPr algn="ctr"/>
              <a:r>
                <a:rPr kumimoji="1" lang="ja-JP" altLang="en-US" sz="500" dirty="0">
                  <a:ln w="3175">
                    <a:solidFill>
                      <a:schemeClr val="bg1"/>
                    </a:solidFill>
                  </a:ln>
                  <a:solidFill>
                    <a:schemeClr val="accent1">
                      <a:lumMod val="75000"/>
                    </a:schemeClr>
                  </a:solidFill>
                  <a:latin typeface="Marlett" pitchFamily="2" charset="2"/>
                  <a:ea typeface="HGSｺﾞｼｯｸE" panose="020B0900000000000000" pitchFamily="50" charset="-128"/>
                </a:rPr>
                <a:t>①署名済み承諾書写真メール送付</a:t>
              </a:r>
              <a:endParaRPr kumimoji="1" lang="en-US" altLang="ja-JP" sz="500" dirty="0">
                <a:ln w="3175">
                  <a:solidFill>
                    <a:schemeClr val="bg1"/>
                  </a:solidFill>
                </a:ln>
                <a:solidFill>
                  <a:schemeClr val="accent1">
                    <a:lumMod val="75000"/>
                  </a:schemeClr>
                </a:solidFill>
                <a:latin typeface="Marlett" pitchFamily="2" charset="2"/>
                <a:ea typeface="HGSｺﾞｼｯｸE" panose="020B0900000000000000" pitchFamily="50" charset="-128"/>
              </a:endParaRPr>
            </a:p>
            <a:p>
              <a:pPr algn="ctr"/>
              <a:r>
                <a:rPr kumimoji="1" lang="en-US" altLang="ja-JP" sz="400" u="sng" dirty="0">
                  <a:ln w="3175">
                    <a:solidFill>
                      <a:schemeClr val="bg1"/>
                    </a:solidFill>
                  </a:ln>
                  <a:solidFill>
                    <a:srgbClr val="FF0000"/>
                  </a:solidFill>
                  <a:latin typeface="HGｺﾞｼｯｸE" panose="020B0909000000000000" pitchFamily="49" charset="-128"/>
                  <a:ea typeface="HGｺﾞｼｯｸE" panose="020B0909000000000000" pitchFamily="49" charset="-128"/>
                </a:rPr>
                <a:t>※</a:t>
              </a:r>
              <a:r>
                <a:rPr kumimoji="1" lang="ja-JP" altLang="en-US" sz="400" u="sng" dirty="0">
                  <a:ln w="3175">
                    <a:solidFill>
                      <a:schemeClr val="bg1"/>
                    </a:solidFill>
                  </a:ln>
                  <a:solidFill>
                    <a:srgbClr val="FF0000"/>
                  </a:solidFill>
                  <a:latin typeface="HGｺﾞｼｯｸE" panose="020B0909000000000000" pitchFamily="49" charset="-128"/>
                  <a:ea typeface="HGｺﾞｼｯｸE" panose="020B0909000000000000" pitchFamily="49" charset="-128"/>
                </a:rPr>
                <a:t>本文中に患者</a:t>
              </a:r>
              <a:r>
                <a:rPr kumimoji="1" lang="en-US" altLang="ja-JP" sz="400" u="sng" dirty="0">
                  <a:ln w="3175">
                    <a:solidFill>
                      <a:schemeClr val="bg1"/>
                    </a:solidFill>
                  </a:ln>
                  <a:solidFill>
                    <a:srgbClr val="FF0000"/>
                  </a:solidFill>
                  <a:latin typeface="HGｺﾞｼｯｸE" panose="020B0909000000000000" pitchFamily="49" charset="-128"/>
                  <a:ea typeface="HGｺﾞｼｯｸE" panose="020B0909000000000000" pitchFamily="49" charset="-128"/>
                </a:rPr>
                <a:t>ID</a:t>
              </a:r>
              <a:r>
                <a:rPr kumimoji="1" lang="ja-JP" altLang="en-US" sz="400" u="sng" dirty="0">
                  <a:ln w="3175">
                    <a:solidFill>
                      <a:schemeClr val="bg1"/>
                    </a:solidFill>
                  </a:ln>
                  <a:solidFill>
                    <a:srgbClr val="FF0000"/>
                  </a:solidFill>
                  <a:latin typeface="HGｺﾞｼｯｸE" panose="020B0909000000000000" pitchFamily="49" charset="-128"/>
                  <a:ea typeface="HGｺﾞｼｯｸE" panose="020B0909000000000000" pitchFamily="49" charset="-128"/>
                </a:rPr>
                <a:t>、氏名要記載</a:t>
              </a:r>
              <a:endParaRPr kumimoji="1" lang="en-US" altLang="ja-JP" sz="500" u="sng" dirty="0">
                <a:ln w="3175">
                  <a:solidFill>
                    <a:schemeClr val="bg1"/>
                  </a:solidFill>
                </a:ln>
                <a:solidFill>
                  <a:srgbClr val="FF0000"/>
                </a:solidFill>
                <a:latin typeface="Marlett" pitchFamily="2" charset="2"/>
                <a:ea typeface="HGSｺﾞｼｯｸE" panose="020B0900000000000000" pitchFamily="50" charset="-128"/>
              </a:endParaRPr>
            </a:p>
            <a:p>
              <a:pPr algn="ctr"/>
              <a:endParaRPr kumimoji="1" lang="ja-JP" altLang="en-US" sz="500" dirty="0">
                <a:ln w="3175">
                  <a:solidFill>
                    <a:schemeClr val="bg1"/>
                  </a:solidFill>
                </a:ln>
                <a:solidFill>
                  <a:schemeClr val="accent1">
                    <a:lumMod val="75000"/>
                  </a:schemeClr>
                </a:solidFill>
                <a:latin typeface="Marlett" pitchFamily="2" charset="2"/>
                <a:ea typeface="HGSｺﾞｼｯｸE" panose="020B0900000000000000" pitchFamily="50" charset="-128"/>
              </a:endParaRPr>
            </a:p>
          </p:txBody>
        </p:sp>
        <p:sp>
          <p:nvSpPr>
            <p:cNvPr id="150" name="テキスト ボックス 149">
              <a:extLst>
                <a:ext uri="{FF2B5EF4-FFF2-40B4-BE49-F238E27FC236}">
                  <a16:creationId xmlns:a16="http://schemas.microsoft.com/office/drawing/2014/main" id="{15FA3B7C-D9E5-44F0-83DC-BAD1967B1C54}"/>
                </a:ext>
              </a:extLst>
            </p:cNvPr>
            <p:cNvSpPr txBox="1"/>
            <p:nvPr/>
          </p:nvSpPr>
          <p:spPr>
            <a:xfrm>
              <a:off x="2561016" y="3999062"/>
              <a:ext cx="223138" cy="138499"/>
            </a:xfrm>
            <a:prstGeom prst="rect">
              <a:avLst/>
            </a:prstGeom>
            <a:noFill/>
          </p:spPr>
          <p:txBody>
            <a:bodyPr wrap="none" rtlCol="0">
              <a:spAutoFit/>
            </a:bodyPr>
            <a:lstStyle/>
            <a:p>
              <a:r>
                <a:rPr kumimoji="1" lang="ja-JP" altLang="en-US" sz="300" b="1" dirty="0">
                  <a:ln w="3175">
                    <a:solidFill>
                      <a:schemeClr val="bg1"/>
                    </a:solidFill>
                  </a:ln>
                  <a:solidFill>
                    <a:schemeClr val="accent1">
                      <a:lumMod val="75000"/>
                    </a:schemeClr>
                  </a:solidFill>
                  <a:latin typeface="Marlett" pitchFamily="2" charset="2"/>
                  <a:ea typeface="HGSｺﾞｼｯｸE" panose="020B0900000000000000" pitchFamily="50" charset="-128"/>
                </a:rPr>
                <a:t>＞</a:t>
              </a:r>
            </a:p>
          </p:txBody>
        </p:sp>
      </p:grpSp>
      <p:cxnSp>
        <p:nvCxnSpPr>
          <p:cNvPr id="151" name="コネクタ: カギ線 150">
            <a:extLst>
              <a:ext uri="{FF2B5EF4-FFF2-40B4-BE49-F238E27FC236}">
                <a16:creationId xmlns:a16="http://schemas.microsoft.com/office/drawing/2014/main" id="{8911951D-F94A-4F60-8889-A15C777B3132}"/>
              </a:ext>
            </a:extLst>
          </p:cNvPr>
          <p:cNvCxnSpPr>
            <a:cxnSpLocks/>
            <a:stCxn id="150" idx="3"/>
            <a:endCxn id="152" idx="1"/>
          </p:cNvCxnSpPr>
          <p:nvPr/>
        </p:nvCxnSpPr>
        <p:spPr>
          <a:xfrm>
            <a:off x="2813017" y="4990030"/>
            <a:ext cx="2517599" cy="1898"/>
          </a:xfrm>
          <a:prstGeom prst="bentConnector3">
            <a:avLst>
              <a:gd name="adj1" fmla="val 50000"/>
            </a:avLst>
          </a:prstGeom>
          <a:ln w="12700">
            <a:solidFill>
              <a:srgbClr val="FB05FB"/>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2" name="テキスト ボックス 151">
            <a:extLst>
              <a:ext uri="{FF2B5EF4-FFF2-40B4-BE49-F238E27FC236}">
                <a16:creationId xmlns:a16="http://schemas.microsoft.com/office/drawing/2014/main" id="{110E9861-B332-495E-87EF-8C47BD7DAEF1}"/>
              </a:ext>
            </a:extLst>
          </p:cNvPr>
          <p:cNvSpPr txBox="1"/>
          <p:nvPr/>
        </p:nvSpPr>
        <p:spPr>
          <a:xfrm>
            <a:off x="5330616" y="4884206"/>
            <a:ext cx="1107996" cy="215444"/>
          </a:xfrm>
          <a:prstGeom prst="rect">
            <a:avLst/>
          </a:prstGeom>
          <a:noFill/>
          <a:ln>
            <a:solidFill>
              <a:srgbClr val="0070C0"/>
            </a:solidFill>
          </a:ln>
        </p:spPr>
        <p:txBody>
          <a:bodyPr wrap="none" rtlCol="0">
            <a:spAutoFit/>
          </a:bodyPr>
          <a:lstStyle/>
          <a:p>
            <a:r>
              <a:rPr kumimoji="1" lang="en-US" altLang="ja-JP" sz="400" b="1" dirty="0" err="1">
                <a:solidFill>
                  <a:srgbClr val="FB05FB"/>
                </a:solidFill>
              </a:rPr>
              <a:t>mailto</a:t>
            </a:r>
            <a:r>
              <a:rPr kumimoji="1" lang="ja-JP" altLang="en-US" sz="400" b="1" dirty="0">
                <a:solidFill>
                  <a:srgbClr val="FB05FB"/>
                </a:solidFill>
              </a:rPr>
              <a:t>：</a:t>
            </a:r>
            <a:r>
              <a:rPr kumimoji="1" lang="en-US" altLang="ja-JP" sz="400" b="1" dirty="0">
                <a:solidFill>
                  <a:srgbClr val="FB05FB"/>
                </a:solidFill>
                <a:hlinkClick r:id="rId6"/>
              </a:rPr>
              <a:t>209-jimuonline@mail.hosp.go.jp</a:t>
            </a:r>
            <a:endParaRPr kumimoji="1" lang="en-US" altLang="ja-JP" sz="400" b="1" dirty="0">
              <a:solidFill>
                <a:srgbClr val="FB05FB"/>
              </a:solidFill>
            </a:endParaRPr>
          </a:p>
          <a:p>
            <a:r>
              <a:rPr kumimoji="1" lang="en-US" altLang="ja-JP" sz="400" b="1" dirty="0">
                <a:solidFill>
                  <a:srgbClr val="FB05FB"/>
                </a:solidFill>
              </a:rPr>
              <a:t>※</a:t>
            </a:r>
            <a:r>
              <a:rPr kumimoji="1" lang="ja-JP" altLang="en-US" sz="400" b="1" dirty="0">
                <a:solidFill>
                  <a:srgbClr val="FB05FB"/>
                </a:solidFill>
              </a:rPr>
              <a:t>バナー押下で上記宛先メーラー起動</a:t>
            </a:r>
          </a:p>
        </p:txBody>
      </p:sp>
      <p:cxnSp>
        <p:nvCxnSpPr>
          <p:cNvPr id="153" name="コネクタ: カギ線 152">
            <a:extLst>
              <a:ext uri="{FF2B5EF4-FFF2-40B4-BE49-F238E27FC236}">
                <a16:creationId xmlns:a16="http://schemas.microsoft.com/office/drawing/2014/main" id="{ABA741A5-E7F1-47DB-887E-BE8FD2D1C85F}"/>
              </a:ext>
            </a:extLst>
          </p:cNvPr>
          <p:cNvCxnSpPr>
            <a:cxnSpLocks/>
            <a:stCxn id="82" idx="3"/>
            <a:endCxn id="154" idx="1"/>
          </p:cNvCxnSpPr>
          <p:nvPr/>
        </p:nvCxnSpPr>
        <p:spPr>
          <a:xfrm>
            <a:off x="2842600" y="4347791"/>
            <a:ext cx="2459387" cy="3905"/>
          </a:xfrm>
          <a:prstGeom prst="bentConnector3">
            <a:avLst>
              <a:gd name="adj1" fmla="val 50000"/>
            </a:avLst>
          </a:prstGeom>
          <a:ln w="12700">
            <a:solidFill>
              <a:srgbClr val="FB05FB"/>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4" name="テキスト ボックス 153">
            <a:extLst>
              <a:ext uri="{FF2B5EF4-FFF2-40B4-BE49-F238E27FC236}">
                <a16:creationId xmlns:a16="http://schemas.microsoft.com/office/drawing/2014/main" id="{1380F177-4F11-4AC9-9DA0-C0B5D362C375}"/>
              </a:ext>
            </a:extLst>
          </p:cNvPr>
          <p:cNvSpPr txBox="1"/>
          <p:nvPr/>
        </p:nvSpPr>
        <p:spPr>
          <a:xfrm>
            <a:off x="5301987" y="4274752"/>
            <a:ext cx="1261883" cy="153888"/>
          </a:xfrm>
          <a:prstGeom prst="rect">
            <a:avLst/>
          </a:prstGeom>
          <a:noFill/>
          <a:ln>
            <a:solidFill>
              <a:srgbClr val="0070C0"/>
            </a:solidFill>
          </a:ln>
        </p:spPr>
        <p:txBody>
          <a:bodyPr wrap="square" rtlCol="0">
            <a:spAutoFit/>
          </a:bodyPr>
          <a:lstStyle/>
          <a:p>
            <a:pPr algn="ctr"/>
            <a:r>
              <a:rPr kumimoji="1" lang="ja-JP" altLang="en-US" sz="400" b="1" dirty="0">
                <a:solidFill>
                  <a:srgbClr val="FB05FB"/>
                </a:solidFill>
              </a:rPr>
              <a:t>病院作成</a:t>
            </a:r>
            <a:r>
              <a:rPr kumimoji="1" lang="en-US" altLang="ja-JP" sz="400" b="1" dirty="0">
                <a:solidFill>
                  <a:srgbClr val="FB05FB"/>
                </a:solidFill>
              </a:rPr>
              <a:t>PDF</a:t>
            </a:r>
            <a:r>
              <a:rPr kumimoji="1" lang="ja-JP" altLang="en-US" sz="400" b="1" dirty="0">
                <a:solidFill>
                  <a:srgbClr val="FB05FB"/>
                </a:solidFill>
              </a:rPr>
              <a:t>文書表示（ダウンロード）</a:t>
            </a:r>
          </a:p>
        </p:txBody>
      </p:sp>
      <p:cxnSp>
        <p:nvCxnSpPr>
          <p:cNvPr id="155" name="コネクタ: カギ線 154">
            <a:extLst>
              <a:ext uri="{FF2B5EF4-FFF2-40B4-BE49-F238E27FC236}">
                <a16:creationId xmlns:a16="http://schemas.microsoft.com/office/drawing/2014/main" id="{C933371E-60DA-4082-B868-5D894DFC3A82}"/>
              </a:ext>
            </a:extLst>
          </p:cNvPr>
          <p:cNvCxnSpPr>
            <a:cxnSpLocks/>
            <a:endCxn id="156" idx="1"/>
          </p:cNvCxnSpPr>
          <p:nvPr/>
        </p:nvCxnSpPr>
        <p:spPr>
          <a:xfrm>
            <a:off x="4949475" y="5781619"/>
            <a:ext cx="322062" cy="316"/>
          </a:xfrm>
          <a:prstGeom prst="bentConnector3">
            <a:avLst>
              <a:gd name="adj1" fmla="val 50000"/>
            </a:avLst>
          </a:prstGeom>
          <a:ln w="12700">
            <a:solidFill>
              <a:srgbClr val="FB05FB"/>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6" name="テキスト ボックス 155">
            <a:extLst>
              <a:ext uri="{FF2B5EF4-FFF2-40B4-BE49-F238E27FC236}">
                <a16:creationId xmlns:a16="http://schemas.microsoft.com/office/drawing/2014/main" id="{4F27A0D6-3F20-4CE0-8948-C0877D6B2618}"/>
              </a:ext>
            </a:extLst>
          </p:cNvPr>
          <p:cNvSpPr txBox="1"/>
          <p:nvPr/>
        </p:nvSpPr>
        <p:spPr>
          <a:xfrm>
            <a:off x="5271537" y="5674213"/>
            <a:ext cx="1261883" cy="215444"/>
          </a:xfrm>
          <a:prstGeom prst="rect">
            <a:avLst/>
          </a:prstGeom>
          <a:noFill/>
          <a:ln>
            <a:solidFill>
              <a:srgbClr val="0070C0"/>
            </a:solidFill>
          </a:ln>
        </p:spPr>
        <p:txBody>
          <a:bodyPr wrap="square" rtlCol="0">
            <a:spAutoFit/>
          </a:bodyPr>
          <a:lstStyle/>
          <a:p>
            <a:pPr algn="ctr"/>
            <a:r>
              <a:rPr kumimoji="1" lang="ja-JP" altLang="en-US" sz="400" b="1" dirty="0">
                <a:solidFill>
                  <a:srgbClr val="FB05FB"/>
                </a:solidFill>
              </a:rPr>
              <a:t>ベンダー提供</a:t>
            </a:r>
            <a:r>
              <a:rPr kumimoji="1" lang="en-US" altLang="ja-JP" sz="400" b="1" dirty="0">
                <a:solidFill>
                  <a:srgbClr val="FB05FB"/>
                </a:solidFill>
              </a:rPr>
              <a:t>PDF</a:t>
            </a:r>
            <a:r>
              <a:rPr kumimoji="1" lang="ja-JP" altLang="en-US" sz="400" b="1" dirty="0">
                <a:solidFill>
                  <a:srgbClr val="FB05FB"/>
                </a:solidFill>
              </a:rPr>
              <a:t>文書表示（ダウンロード）</a:t>
            </a:r>
            <a:endParaRPr kumimoji="1" lang="en-US" altLang="ja-JP" sz="400" b="1" dirty="0">
              <a:solidFill>
                <a:srgbClr val="FB05FB"/>
              </a:solidFill>
            </a:endParaRPr>
          </a:p>
          <a:p>
            <a:pPr algn="ctr"/>
            <a:r>
              <a:rPr kumimoji="1" lang="en-US" altLang="ja-JP" sz="400" b="1" dirty="0">
                <a:solidFill>
                  <a:srgbClr val="FB05FB"/>
                </a:solidFill>
              </a:rPr>
              <a:t>※</a:t>
            </a:r>
            <a:r>
              <a:rPr kumimoji="1" lang="ja-JP" altLang="en-US" sz="400" b="1" dirty="0">
                <a:solidFill>
                  <a:srgbClr val="FB05FB"/>
                </a:solidFill>
              </a:rPr>
              <a:t>別紙参照</a:t>
            </a:r>
          </a:p>
        </p:txBody>
      </p:sp>
      <p:sp>
        <p:nvSpPr>
          <p:cNvPr id="157" name="テキスト ボックス 156">
            <a:extLst>
              <a:ext uri="{FF2B5EF4-FFF2-40B4-BE49-F238E27FC236}">
                <a16:creationId xmlns:a16="http://schemas.microsoft.com/office/drawing/2014/main" id="{B3ACB516-8C15-41A1-86B2-44D77A1734F5}"/>
              </a:ext>
            </a:extLst>
          </p:cNvPr>
          <p:cNvSpPr txBox="1"/>
          <p:nvPr/>
        </p:nvSpPr>
        <p:spPr>
          <a:xfrm>
            <a:off x="5318126" y="5433874"/>
            <a:ext cx="879579" cy="215444"/>
          </a:xfrm>
          <a:prstGeom prst="rect">
            <a:avLst/>
          </a:prstGeom>
          <a:noFill/>
          <a:ln>
            <a:solidFill>
              <a:srgbClr val="0070C0"/>
            </a:solidFill>
          </a:ln>
        </p:spPr>
        <p:txBody>
          <a:bodyPr wrap="square" rtlCol="0">
            <a:spAutoFit/>
          </a:bodyPr>
          <a:lstStyle/>
          <a:p>
            <a:pPr algn="ctr"/>
            <a:r>
              <a:rPr kumimoji="1" lang="ja-JP" altLang="en-US" sz="400" b="1" dirty="0">
                <a:solidFill>
                  <a:srgbClr val="FB05FB"/>
                </a:solidFill>
              </a:rPr>
              <a:t>別紙</a:t>
            </a:r>
            <a:r>
              <a:rPr kumimoji="1" lang="en-US" altLang="ja-JP" sz="400" b="1" dirty="0">
                <a:solidFill>
                  <a:srgbClr val="FB05FB"/>
                </a:solidFill>
              </a:rPr>
              <a:t>CARADA</a:t>
            </a:r>
            <a:r>
              <a:rPr kumimoji="1" lang="ja-JP" altLang="en-US" sz="400" b="1" dirty="0">
                <a:solidFill>
                  <a:srgbClr val="FB05FB"/>
                </a:solidFill>
              </a:rPr>
              <a:t>オンライン診療</a:t>
            </a:r>
            <a:endParaRPr kumimoji="1" lang="en-US" altLang="ja-JP" sz="400" b="1" dirty="0">
              <a:solidFill>
                <a:srgbClr val="FB05FB"/>
              </a:solidFill>
            </a:endParaRPr>
          </a:p>
          <a:p>
            <a:pPr algn="ctr"/>
            <a:r>
              <a:rPr kumimoji="1" lang="ja-JP" altLang="en-US" sz="400" b="1" dirty="0">
                <a:solidFill>
                  <a:srgbClr val="FB05FB"/>
                </a:solidFill>
              </a:rPr>
              <a:t>ユーザー登録ページへ</a:t>
            </a:r>
          </a:p>
        </p:txBody>
      </p:sp>
      <p:cxnSp>
        <p:nvCxnSpPr>
          <p:cNvPr id="158" name="コネクタ: カギ線 157">
            <a:extLst>
              <a:ext uri="{FF2B5EF4-FFF2-40B4-BE49-F238E27FC236}">
                <a16:creationId xmlns:a16="http://schemas.microsoft.com/office/drawing/2014/main" id="{C99F4BC4-38A4-4576-B064-15FB79F79B7E}"/>
              </a:ext>
            </a:extLst>
          </p:cNvPr>
          <p:cNvCxnSpPr>
            <a:cxnSpLocks/>
            <a:endCxn id="157" idx="1"/>
          </p:cNvCxnSpPr>
          <p:nvPr/>
        </p:nvCxnSpPr>
        <p:spPr>
          <a:xfrm flipV="1">
            <a:off x="3640767" y="5541596"/>
            <a:ext cx="1677359" cy="184910"/>
          </a:xfrm>
          <a:prstGeom prst="bentConnector3">
            <a:avLst>
              <a:gd name="adj1" fmla="val 2868"/>
            </a:avLst>
          </a:prstGeom>
          <a:ln w="12700">
            <a:solidFill>
              <a:srgbClr val="FB05FB"/>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9" name="コネクタ: カギ線 158">
            <a:extLst>
              <a:ext uri="{FF2B5EF4-FFF2-40B4-BE49-F238E27FC236}">
                <a16:creationId xmlns:a16="http://schemas.microsoft.com/office/drawing/2014/main" id="{08311437-03EB-475B-9F0C-9F1203101F88}"/>
              </a:ext>
            </a:extLst>
          </p:cNvPr>
          <p:cNvCxnSpPr>
            <a:cxnSpLocks/>
            <a:stCxn id="109" idx="0"/>
            <a:endCxn id="160" idx="1"/>
          </p:cNvCxnSpPr>
          <p:nvPr/>
        </p:nvCxnSpPr>
        <p:spPr>
          <a:xfrm rot="5400000" flipH="1" flipV="1">
            <a:off x="4038069" y="5567233"/>
            <a:ext cx="70173" cy="2448172"/>
          </a:xfrm>
          <a:prstGeom prst="bentConnector2">
            <a:avLst/>
          </a:prstGeom>
          <a:ln w="12700">
            <a:solidFill>
              <a:srgbClr val="FB05FB"/>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0" name="テキスト ボックス 159">
            <a:extLst>
              <a:ext uri="{FF2B5EF4-FFF2-40B4-BE49-F238E27FC236}">
                <a16:creationId xmlns:a16="http://schemas.microsoft.com/office/drawing/2014/main" id="{94C61DC4-8DEF-48B5-9D43-48F32DB3DBF3}"/>
              </a:ext>
            </a:extLst>
          </p:cNvPr>
          <p:cNvSpPr txBox="1"/>
          <p:nvPr/>
        </p:nvSpPr>
        <p:spPr>
          <a:xfrm>
            <a:off x="5297241" y="6679288"/>
            <a:ext cx="1427671" cy="153888"/>
          </a:xfrm>
          <a:prstGeom prst="rect">
            <a:avLst/>
          </a:prstGeom>
          <a:noFill/>
          <a:ln>
            <a:solidFill>
              <a:srgbClr val="0070C0"/>
            </a:solidFill>
          </a:ln>
        </p:spPr>
        <p:txBody>
          <a:bodyPr wrap="square" rtlCol="0">
            <a:spAutoFit/>
          </a:bodyPr>
          <a:lstStyle/>
          <a:p>
            <a:pPr algn="ctr"/>
            <a:r>
              <a:rPr kumimoji="1" lang="ja-JP" altLang="en-US" sz="400" b="1" dirty="0">
                <a:solidFill>
                  <a:srgbClr val="FB05FB"/>
                </a:solidFill>
              </a:rPr>
              <a:t>別紙オンライン再診予約申し込みフォームへ</a:t>
            </a:r>
          </a:p>
        </p:txBody>
      </p:sp>
      <p:cxnSp>
        <p:nvCxnSpPr>
          <p:cNvPr id="163" name="コネクタ: カギ線 162">
            <a:extLst>
              <a:ext uri="{FF2B5EF4-FFF2-40B4-BE49-F238E27FC236}">
                <a16:creationId xmlns:a16="http://schemas.microsoft.com/office/drawing/2014/main" id="{803CAD54-0E5A-4640-8EA0-14FBFAE3BF44}"/>
              </a:ext>
            </a:extLst>
          </p:cNvPr>
          <p:cNvCxnSpPr>
            <a:cxnSpLocks/>
            <a:endCxn id="164" idx="1"/>
          </p:cNvCxnSpPr>
          <p:nvPr/>
        </p:nvCxnSpPr>
        <p:spPr>
          <a:xfrm rot="16200000" flipH="1">
            <a:off x="3707638" y="6732496"/>
            <a:ext cx="120509" cy="3068190"/>
          </a:xfrm>
          <a:prstGeom prst="bentConnector2">
            <a:avLst/>
          </a:prstGeom>
          <a:ln w="12700">
            <a:solidFill>
              <a:srgbClr val="FB05FB"/>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4" name="テキスト ボックス 163">
            <a:extLst>
              <a:ext uri="{FF2B5EF4-FFF2-40B4-BE49-F238E27FC236}">
                <a16:creationId xmlns:a16="http://schemas.microsoft.com/office/drawing/2014/main" id="{4B4E0BB5-93C3-4703-8888-AA5B49C696F7}"/>
              </a:ext>
            </a:extLst>
          </p:cNvPr>
          <p:cNvSpPr txBox="1"/>
          <p:nvPr/>
        </p:nvSpPr>
        <p:spPr>
          <a:xfrm>
            <a:off x="5301987" y="8219124"/>
            <a:ext cx="1261883" cy="215444"/>
          </a:xfrm>
          <a:prstGeom prst="rect">
            <a:avLst/>
          </a:prstGeom>
          <a:noFill/>
          <a:ln>
            <a:solidFill>
              <a:srgbClr val="0070C0"/>
            </a:solidFill>
          </a:ln>
        </p:spPr>
        <p:txBody>
          <a:bodyPr wrap="square" rtlCol="0">
            <a:spAutoFit/>
          </a:bodyPr>
          <a:lstStyle/>
          <a:p>
            <a:pPr algn="ctr"/>
            <a:r>
              <a:rPr kumimoji="1" lang="ja-JP" altLang="en-US" sz="400" b="1" dirty="0">
                <a:solidFill>
                  <a:srgbClr val="FB05FB"/>
                </a:solidFill>
              </a:rPr>
              <a:t>ベンダー作成</a:t>
            </a:r>
            <a:r>
              <a:rPr kumimoji="1" lang="en-US" altLang="ja-JP" sz="400" b="1" dirty="0">
                <a:solidFill>
                  <a:srgbClr val="FB05FB"/>
                </a:solidFill>
              </a:rPr>
              <a:t>PDF</a:t>
            </a:r>
            <a:r>
              <a:rPr kumimoji="1" lang="ja-JP" altLang="en-US" sz="400" b="1" dirty="0">
                <a:solidFill>
                  <a:srgbClr val="FB05FB"/>
                </a:solidFill>
              </a:rPr>
              <a:t>文書表示（ダウンロード）</a:t>
            </a:r>
            <a:endParaRPr kumimoji="1" lang="en-US" altLang="ja-JP" sz="400" b="1" dirty="0">
              <a:solidFill>
                <a:srgbClr val="FB05FB"/>
              </a:solidFill>
            </a:endParaRPr>
          </a:p>
          <a:p>
            <a:pPr algn="ctr"/>
            <a:r>
              <a:rPr kumimoji="1" lang="en-US" altLang="ja-JP" sz="400" b="1" dirty="0">
                <a:solidFill>
                  <a:srgbClr val="FB05FB"/>
                </a:solidFill>
              </a:rPr>
              <a:t>※</a:t>
            </a:r>
            <a:r>
              <a:rPr kumimoji="1" lang="ja-JP" altLang="en-US" sz="400" b="1" dirty="0">
                <a:solidFill>
                  <a:srgbClr val="FB05FB"/>
                </a:solidFill>
              </a:rPr>
              <a:t>別紙参照</a:t>
            </a:r>
          </a:p>
        </p:txBody>
      </p:sp>
      <p:cxnSp>
        <p:nvCxnSpPr>
          <p:cNvPr id="165" name="コネクタ: カギ線 164">
            <a:extLst>
              <a:ext uri="{FF2B5EF4-FFF2-40B4-BE49-F238E27FC236}">
                <a16:creationId xmlns:a16="http://schemas.microsoft.com/office/drawing/2014/main" id="{6406FDDB-F1F8-4D65-B84D-96287E5FBFE6}"/>
              </a:ext>
            </a:extLst>
          </p:cNvPr>
          <p:cNvCxnSpPr>
            <a:cxnSpLocks/>
            <a:endCxn id="166" idx="1"/>
          </p:cNvCxnSpPr>
          <p:nvPr/>
        </p:nvCxnSpPr>
        <p:spPr>
          <a:xfrm rot="16200000" flipH="1">
            <a:off x="4342739" y="7651341"/>
            <a:ext cx="390423" cy="1528073"/>
          </a:xfrm>
          <a:prstGeom prst="bentConnector2">
            <a:avLst/>
          </a:prstGeom>
          <a:ln w="12700">
            <a:solidFill>
              <a:srgbClr val="FB05FB"/>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6" name="テキスト ボックス 165">
            <a:extLst>
              <a:ext uri="{FF2B5EF4-FFF2-40B4-BE49-F238E27FC236}">
                <a16:creationId xmlns:a16="http://schemas.microsoft.com/office/drawing/2014/main" id="{4161F96C-E806-4678-9872-AF7F0C44E76C}"/>
              </a:ext>
            </a:extLst>
          </p:cNvPr>
          <p:cNvSpPr txBox="1"/>
          <p:nvPr/>
        </p:nvSpPr>
        <p:spPr>
          <a:xfrm>
            <a:off x="5301987" y="8472090"/>
            <a:ext cx="1056700" cy="276999"/>
          </a:xfrm>
          <a:prstGeom prst="rect">
            <a:avLst/>
          </a:prstGeom>
          <a:noFill/>
          <a:ln>
            <a:solidFill>
              <a:srgbClr val="0070C0"/>
            </a:solidFill>
          </a:ln>
        </p:spPr>
        <p:txBody>
          <a:bodyPr wrap="none" rtlCol="0">
            <a:spAutoFit/>
          </a:bodyPr>
          <a:lstStyle/>
          <a:p>
            <a:r>
              <a:rPr kumimoji="1" lang="en-US" altLang="ja-JP" sz="400" b="1" dirty="0" err="1">
                <a:solidFill>
                  <a:srgbClr val="FB05FB"/>
                </a:solidFill>
              </a:rPr>
              <a:t>mailto</a:t>
            </a:r>
            <a:r>
              <a:rPr kumimoji="1" lang="ja-JP" altLang="en-US" sz="400" b="1" dirty="0">
                <a:solidFill>
                  <a:srgbClr val="FB05FB"/>
                </a:solidFill>
              </a:rPr>
              <a:t>：</a:t>
            </a:r>
            <a:r>
              <a:rPr kumimoji="1" lang="en-US" altLang="ja-JP" sz="400" b="1" dirty="0">
                <a:solidFill>
                  <a:srgbClr val="FB05FB"/>
                </a:solidFill>
                <a:hlinkClick r:id="rId7"/>
              </a:rPr>
              <a:t>inquiry@caradamedica.co.jp</a:t>
            </a:r>
            <a:endParaRPr kumimoji="1" lang="en-US" altLang="ja-JP" sz="400" b="1" dirty="0">
              <a:solidFill>
                <a:srgbClr val="FB05FB"/>
              </a:solidFill>
            </a:endParaRPr>
          </a:p>
          <a:p>
            <a:r>
              <a:rPr kumimoji="1" lang="en-US" altLang="ja-JP" sz="400" b="1" dirty="0">
                <a:solidFill>
                  <a:srgbClr val="FB05FB"/>
                </a:solidFill>
              </a:rPr>
              <a:t>※</a:t>
            </a:r>
            <a:r>
              <a:rPr kumimoji="1" lang="ja-JP" altLang="en-US" sz="400" b="1" dirty="0">
                <a:solidFill>
                  <a:srgbClr val="FB05FB"/>
                </a:solidFill>
              </a:rPr>
              <a:t>バナー押下で上記宛先メーラー起動</a:t>
            </a:r>
            <a:endParaRPr kumimoji="1" lang="en-US" altLang="ja-JP" sz="400" b="1" dirty="0">
              <a:solidFill>
                <a:srgbClr val="FB05FB"/>
              </a:solidFill>
            </a:endParaRPr>
          </a:p>
          <a:p>
            <a:r>
              <a:rPr kumimoji="1" lang="en-US" altLang="ja-JP" sz="400" b="1" dirty="0">
                <a:solidFill>
                  <a:srgbClr val="FB05FB"/>
                </a:solidFill>
              </a:rPr>
              <a:t>※</a:t>
            </a:r>
            <a:r>
              <a:rPr kumimoji="1" lang="ja-JP" altLang="en-US" sz="400" b="1" dirty="0">
                <a:solidFill>
                  <a:srgbClr val="FB05FB"/>
                </a:solidFill>
              </a:rPr>
              <a:t>宛先はベンダーサポート窓口</a:t>
            </a:r>
            <a:endParaRPr kumimoji="1" lang="en-US" altLang="ja-JP" sz="400" b="1" dirty="0">
              <a:solidFill>
                <a:srgbClr val="FB05FB"/>
              </a:solidFill>
            </a:endParaRPr>
          </a:p>
        </p:txBody>
      </p:sp>
    </p:spTree>
    <p:extLst>
      <p:ext uri="{BB962C8B-B14F-4D97-AF65-F5344CB8AC3E}">
        <p14:creationId xmlns:p14="http://schemas.microsoft.com/office/powerpoint/2010/main" val="1649664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36B1739-F8AB-446C-B2B5-FF62263982BA}"/>
              </a:ext>
            </a:extLst>
          </p:cNvPr>
          <p:cNvPicPr>
            <a:picLocks noChangeAspect="1"/>
          </p:cNvPicPr>
          <p:nvPr/>
        </p:nvPicPr>
        <p:blipFill rotWithShape="1">
          <a:blip r:embed="rId2">
            <a:extLst>
              <a:ext uri="{28A0092B-C50C-407E-A947-70E740481C1C}">
                <a14:useLocalDpi xmlns:a14="http://schemas.microsoft.com/office/drawing/2010/main" val="0"/>
              </a:ext>
            </a:extLst>
          </a:blip>
          <a:srcRect b="46489"/>
          <a:stretch/>
        </p:blipFill>
        <p:spPr>
          <a:xfrm>
            <a:off x="17577" y="0"/>
            <a:ext cx="5257801" cy="9144000"/>
          </a:xfrm>
          <a:prstGeom prst="rect">
            <a:avLst/>
          </a:prstGeom>
        </p:spPr>
      </p:pic>
      <p:sp>
        <p:nvSpPr>
          <p:cNvPr id="7" name="吹き出し: 角を丸めた四角形 6">
            <a:extLst>
              <a:ext uri="{FF2B5EF4-FFF2-40B4-BE49-F238E27FC236}">
                <a16:creationId xmlns:a16="http://schemas.microsoft.com/office/drawing/2014/main" id="{1B2180E1-5AA3-4DA6-BD31-0294BC1A117D}"/>
              </a:ext>
            </a:extLst>
          </p:cNvPr>
          <p:cNvSpPr/>
          <p:nvPr/>
        </p:nvSpPr>
        <p:spPr>
          <a:xfrm>
            <a:off x="4356412" y="138526"/>
            <a:ext cx="2461846" cy="2233246"/>
          </a:xfrm>
          <a:prstGeom prst="wedgeRoundRectCallout">
            <a:avLst>
              <a:gd name="adj1" fmla="val -24814"/>
              <a:gd name="adj2" fmla="val 7728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r>
              <a:rPr kumimoji="1" lang="ja-JP" altLang="en-US" dirty="0"/>
              <a:t>③病院公式</a:t>
            </a:r>
            <a:r>
              <a:rPr kumimoji="1" lang="en-US" altLang="ja-JP" dirty="0"/>
              <a:t>HP</a:t>
            </a:r>
          </a:p>
          <a:p>
            <a:r>
              <a:rPr kumimoji="1" lang="ja-JP" altLang="en-US" dirty="0"/>
              <a:t>“患者さんへ”ページ</a:t>
            </a:r>
            <a:endParaRPr kumimoji="1" lang="en-US" altLang="ja-JP" dirty="0"/>
          </a:p>
          <a:p>
            <a:r>
              <a:rPr kumimoji="1" lang="ja-JP" altLang="en-US" dirty="0"/>
              <a:t>「一部診療科によるオンライン診療開始のお知らせ」</a:t>
            </a:r>
            <a:endParaRPr kumimoji="1" lang="en-US" altLang="ja-JP" dirty="0"/>
          </a:p>
          <a:p>
            <a:r>
              <a:rPr kumimoji="1" lang="ja-JP" altLang="en-US" dirty="0"/>
              <a:t>追加ページ</a:t>
            </a:r>
            <a:endParaRPr kumimoji="1" lang="en-US" altLang="ja-JP" dirty="0"/>
          </a:p>
          <a:p>
            <a:r>
              <a:rPr kumimoji="1" lang="ja-JP" altLang="en-US" u="sng" dirty="0"/>
              <a:t>（１／２）</a:t>
            </a:r>
            <a:r>
              <a:rPr kumimoji="1" lang="en-US" altLang="ja-JP" u="sng" dirty="0"/>
              <a:t>※</a:t>
            </a:r>
            <a:r>
              <a:rPr kumimoji="1" lang="ja-JP" altLang="en-US" u="sng" dirty="0"/>
              <a:t>次頁有</a:t>
            </a:r>
          </a:p>
        </p:txBody>
      </p:sp>
      <p:cxnSp>
        <p:nvCxnSpPr>
          <p:cNvPr id="8" name="コネクタ: カギ線 7">
            <a:extLst>
              <a:ext uri="{FF2B5EF4-FFF2-40B4-BE49-F238E27FC236}">
                <a16:creationId xmlns:a16="http://schemas.microsoft.com/office/drawing/2014/main" id="{3EA93FC3-C890-4F48-988D-59506379C16B}"/>
              </a:ext>
            </a:extLst>
          </p:cNvPr>
          <p:cNvCxnSpPr>
            <a:cxnSpLocks/>
            <a:endCxn id="9" idx="1"/>
          </p:cNvCxnSpPr>
          <p:nvPr/>
        </p:nvCxnSpPr>
        <p:spPr>
          <a:xfrm>
            <a:off x="2697480" y="5167036"/>
            <a:ext cx="2604507" cy="12700"/>
          </a:xfrm>
          <a:prstGeom prst="bentConnector3">
            <a:avLst>
              <a:gd name="adj1" fmla="val 50000"/>
            </a:avLst>
          </a:prstGeom>
          <a:ln w="12700">
            <a:solidFill>
              <a:srgbClr val="FB05FB"/>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1D008355-2DF0-496B-9512-347A9F0EB87C}"/>
              </a:ext>
            </a:extLst>
          </p:cNvPr>
          <p:cNvSpPr txBox="1"/>
          <p:nvPr/>
        </p:nvSpPr>
        <p:spPr>
          <a:xfrm>
            <a:off x="5301987" y="5090092"/>
            <a:ext cx="1261883" cy="153888"/>
          </a:xfrm>
          <a:prstGeom prst="rect">
            <a:avLst/>
          </a:prstGeom>
          <a:noFill/>
          <a:ln>
            <a:solidFill>
              <a:srgbClr val="0070C0"/>
            </a:solidFill>
          </a:ln>
        </p:spPr>
        <p:txBody>
          <a:bodyPr wrap="square" rtlCol="0">
            <a:spAutoFit/>
          </a:bodyPr>
          <a:lstStyle/>
          <a:p>
            <a:pPr algn="ctr"/>
            <a:r>
              <a:rPr kumimoji="1" lang="ja-JP" altLang="en-US" sz="400" b="1" dirty="0">
                <a:solidFill>
                  <a:srgbClr val="FB05FB"/>
                </a:solidFill>
              </a:rPr>
              <a:t>病院作成</a:t>
            </a:r>
            <a:r>
              <a:rPr kumimoji="1" lang="en-US" altLang="ja-JP" sz="400" b="1" dirty="0">
                <a:solidFill>
                  <a:srgbClr val="FB05FB"/>
                </a:solidFill>
              </a:rPr>
              <a:t>PDF</a:t>
            </a:r>
            <a:r>
              <a:rPr kumimoji="1" lang="ja-JP" altLang="en-US" sz="400" b="1" dirty="0">
                <a:solidFill>
                  <a:srgbClr val="FB05FB"/>
                </a:solidFill>
              </a:rPr>
              <a:t>文書表示（ダウンロード）</a:t>
            </a:r>
          </a:p>
        </p:txBody>
      </p:sp>
      <p:cxnSp>
        <p:nvCxnSpPr>
          <p:cNvPr id="11" name="コネクタ: カギ線 10">
            <a:extLst>
              <a:ext uri="{FF2B5EF4-FFF2-40B4-BE49-F238E27FC236}">
                <a16:creationId xmlns:a16="http://schemas.microsoft.com/office/drawing/2014/main" id="{8020C089-E8B6-4BC9-8883-4A33D05C5BD5}"/>
              </a:ext>
            </a:extLst>
          </p:cNvPr>
          <p:cNvCxnSpPr>
            <a:cxnSpLocks/>
            <a:endCxn id="12" idx="1"/>
          </p:cNvCxnSpPr>
          <p:nvPr/>
        </p:nvCxnSpPr>
        <p:spPr>
          <a:xfrm>
            <a:off x="2697480" y="6003490"/>
            <a:ext cx="2517599" cy="1898"/>
          </a:xfrm>
          <a:prstGeom prst="bentConnector3">
            <a:avLst>
              <a:gd name="adj1" fmla="val 50000"/>
            </a:avLst>
          </a:prstGeom>
          <a:ln w="12700">
            <a:solidFill>
              <a:srgbClr val="FB05FB"/>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D1D550A-7E05-4BC9-BD22-4BB39CBBCE8D}"/>
              </a:ext>
            </a:extLst>
          </p:cNvPr>
          <p:cNvSpPr txBox="1"/>
          <p:nvPr/>
        </p:nvSpPr>
        <p:spPr>
          <a:xfrm>
            <a:off x="5215079" y="5897666"/>
            <a:ext cx="1107996" cy="215444"/>
          </a:xfrm>
          <a:prstGeom prst="rect">
            <a:avLst/>
          </a:prstGeom>
          <a:noFill/>
          <a:ln>
            <a:solidFill>
              <a:srgbClr val="0070C0"/>
            </a:solidFill>
          </a:ln>
        </p:spPr>
        <p:txBody>
          <a:bodyPr wrap="none" rtlCol="0">
            <a:spAutoFit/>
          </a:bodyPr>
          <a:lstStyle/>
          <a:p>
            <a:r>
              <a:rPr kumimoji="1" lang="en-US" altLang="ja-JP" sz="400" b="1" dirty="0" err="1">
                <a:solidFill>
                  <a:srgbClr val="FB05FB"/>
                </a:solidFill>
              </a:rPr>
              <a:t>mailto</a:t>
            </a:r>
            <a:r>
              <a:rPr kumimoji="1" lang="ja-JP" altLang="en-US" sz="400" b="1" dirty="0">
                <a:solidFill>
                  <a:srgbClr val="FB05FB"/>
                </a:solidFill>
              </a:rPr>
              <a:t>：</a:t>
            </a:r>
            <a:r>
              <a:rPr kumimoji="1" lang="en-US" altLang="ja-JP" sz="400" b="1" dirty="0">
                <a:solidFill>
                  <a:srgbClr val="FB05FB"/>
                </a:solidFill>
                <a:hlinkClick r:id="rId3"/>
              </a:rPr>
              <a:t>209-jimuonline@mail.hosp.go.jp</a:t>
            </a:r>
            <a:endParaRPr kumimoji="1" lang="en-US" altLang="ja-JP" sz="400" b="1" dirty="0">
              <a:solidFill>
                <a:srgbClr val="FB05FB"/>
              </a:solidFill>
            </a:endParaRPr>
          </a:p>
          <a:p>
            <a:r>
              <a:rPr kumimoji="1" lang="en-US" altLang="ja-JP" sz="400" b="1" dirty="0">
                <a:solidFill>
                  <a:srgbClr val="FB05FB"/>
                </a:solidFill>
              </a:rPr>
              <a:t>※</a:t>
            </a:r>
            <a:r>
              <a:rPr kumimoji="1" lang="ja-JP" altLang="en-US" sz="400" b="1" dirty="0">
                <a:solidFill>
                  <a:srgbClr val="FB05FB"/>
                </a:solidFill>
              </a:rPr>
              <a:t>バナー押下で上記宛先メーラー起動</a:t>
            </a:r>
          </a:p>
        </p:txBody>
      </p:sp>
      <p:cxnSp>
        <p:nvCxnSpPr>
          <p:cNvPr id="13" name="コネクタ: カギ線 12">
            <a:extLst>
              <a:ext uri="{FF2B5EF4-FFF2-40B4-BE49-F238E27FC236}">
                <a16:creationId xmlns:a16="http://schemas.microsoft.com/office/drawing/2014/main" id="{EEE70AB7-3B6F-4D50-9FA4-3979D21A53D1}"/>
              </a:ext>
            </a:extLst>
          </p:cNvPr>
          <p:cNvCxnSpPr>
            <a:cxnSpLocks/>
            <a:endCxn id="14" idx="1"/>
          </p:cNvCxnSpPr>
          <p:nvPr/>
        </p:nvCxnSpPr>
        <p:spPr>
          <a:xfrm>
            <a:off x="4427220" y="7044586"/>
            <a:ext cx="844317" cy="12700"/>
          </a:xfrm>
          <a:prstGeom prst="bentConnector3">
            <a:avLst>
              <a:gd name="adj1" fmla="val 50000"/>
            </a:avLst>
          </a:prstGeom>
          <a:ln w="12700">
            <a:solidFill>
              <a:srgbClr val="FB05FB"/>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DD89E943-3E70-4106-B136-ECDB3FA4B293}"/>
              </a:ext>
            </a:extLst>
          </p:cNvPr>
          <p:cNvSpPr txBox="1"/>
          <p:nvPr/>
        </p:nvSpPr>
        <p:spPr>
          <a:xfrm>
            <a:off x="5271537" y="6936864"/>
            <a:ext cx="1261883" cy="215444"/>
          </a:xfrm>
          <a:prstGeom prst="rect">
            <a:avLst/>
          </a:prstGeom>
          <a:noFill/>
          <a:ln>
            <a:solidFill>
              <a:srgbClr val="0070C0"/>
            </a:solidFill>
          </a:ln>
        </p:spPr>
        <p:txBody>
          <a:bodyPr wrap="square" rtlCol="0">
            <a:spAutoFit/>
          </a:bodyPr>
          <a:lstStyle/>
          <a:p>
            <a:pPr algn="ctr"/>
            <a:r>
              <a:rPr kumimoji="1" lang="ja-JP" altLang="en-US" sz="400" b="1" dirty="0">
                <a:solidFill>
                  <a:srgbClr val="FB05FB"/>
                </a:solidFill>
              </a:rPr>
              <a:t>ベンダー提供</a:t>
            </a:r>
            <a:r>
              <a:rPr kumimoji="1" lang="en-US" altLang="ja-JP" sz="400" b="1" dirty="0">
                <a:solidFill>
                  <a:srgbClr val="FB05FB"/>
                </a:solidFill>
              </a:rPr>
              <a:t>PDF</a:t>
            </a:r>
            <a:r>
              <a:rPr kumimoji="1" lang="ja-JP" altLang="en-US" sz="400" b="1" dirty="0">
                <a:solidFill>
                  <a:srgbClr val="FB05FB"/>
                </a:solidFill>
              </a:rPr>
              <a:t>文書表示（ダウンロード）</a:t>
            </a:r>
            <a:endParaRPr kumimoji="1" lang="en-US" altLang="ja-JP" sz="400" b="1" dirty="0">
              <a:solidFill>
                <a:srgbClr val="FB05FB"/>
              </a:solidFill>
            </a:endParaRPr>
          </a:p>
          <a:p>
            <a:pPr algn="ctr"/>
            <a:r>
              <a:rPr kumimoji="1" lang="en-US" altLang="ja-JP" sz="400" b="1" dirty="0">
                <a:solidFill>
                  <a:srgbClr val="FB05FB"/>
                </a:solidFill>
              </a:rPr>
              <a:t>※</a:t>
            </a:r>
            <a:r>
              <a:rPr kumimoji="1" lang="ja-JP" altLang="en-US" sz="400" b="1" dirty="0">
                <a:solidFill>
                  <a:srgbClr val="FB05FB"/>
                </a:solidFill>
              </a:rPr>
              <a:t>別紙参照</a:t>
            </a:r>
          </a:p>
        </p:txBody>
      </p:sp>
      <p:sp>
        <p:nvSpPr>
          <p:cNvPr id="16" name="テキスト ボックス 15">
            <a:extLst>
              <a:ext uri="{FF2B5EF4-FFF2-40B4-BE49-F238E27FC236}">
                <a16:creationId xmlns:a16="http://schemas.microsoft.com/office/drawing/2014/main" id="{8C71AC94-F628-4824-AE35-B028909BF8CD}"/>
              </a:ext>
            </a:extLst>
          </p:cNvPr>
          <p:cNvSpPr txBox="1"/>
          <p:nvPr/>
        </p:nvSpPr>
        <p:spPr>
          <a:xfrm>
            <a:off x="5318126" y="6644232"/>
            <a:ext cx="879579" cy="215444"/>
          </a:xfrm>
          <a:prstGeom prst="rect">
            <a:avLst/>
          </a:prstGeom>
          <a:noFill/>
          <a:ln>
            <a:solidFill>
              <a:srgbClr val="0070C0"/>
            </a:solidFill>
          </a:ln>
        </p:spPr>
        <p:txBody>
          <a:bodyPr wrap="square" rtlCol="0">
            <a:spAutoFit/>
          </a:bodyPr>
          <a:lstStyle/>
          <a:p>
            <a:pPr algn="ctr"/>
            <a:r>
              <a:rPr kumimoji="1" lang="ja-JP" altLang="en-US" sz="400" b="1" dirty="0">
                <a:solidFill>
                  <a:srgbClr val="FB05FB"/>
                </a:solidFill>
              </a:rPr>
              <a:t>別紙</a:t>
            </a:r>
            <a:r>
              <a:rPr kumimoji="1" lang="en-US" altLang="ja-JP" sz="400" b="1" dirty="0">
                <a:solidFill>
                  <a:srgbClr val="FB05FB"/>
                </a:solidFill>
              </a:rPr>
              <a:t>CARADA</a:t>
            </a:r>
            <a:r>
              <a:rPr kumimoji="1" lang="ja-JP" altLang="en-US" sz="400" b="1" dirty="0">
                <a:solidFill>
                  <a:srgbClr val="FB05FB"/>
                </a:solidFill>
              </a:rPr>
              <a:t>オンライン診療</a:t>
            </a:r>
            <a:endParaRPr kumimoji="1" lang="en-US" altLang="ja-JP" sz="400" b="1" dirty="0">
              <a:solidFill>
                <a:srgbClr val="FB05FB"/>
              </a:solidFill>
            </a:endParaRPr>
          </a:p>
          <a:p>
            <a:pPr algn="ctr"/>
            <a:r>
              <a:rPr kumimoji="1" lang="ja-JP" altLang="en-US" sz="400" b="1" dirty="0">
                <a:solidFill>
                  <a:srgbClr val="FB05FB"/>
                </a:solidFill>
              </a:rPr>
              <a:t>ユーザー登録ページへ</a:t>
            </a:r>
          </a:p>
        </p:txBody>
      </p:sp>
      <p:cxnSp>
        <p:nvCxnSpPr>
          <p:cNvPr id="20" name="コネクタ: カギ線 19">
            <a:extLst>
              <a:ext uri="{FF2B5EF4-FFF2-40B4-BE49-F238E27FC236}">
                <a16:creationId xmlns:a16="http://schemas.microsoft.com/office/drawing/2014/main" id="{1E1BD6D7-2C50-43E7-8F7F-1EB586AA6676}"/>
              </a:ext>
            </a:extLst>
          </p:cNvPr>
          <p:cNvCxnSpPr>
            <a:cxnSpLocks/>
          </p:cNvCxnSpPr>
          <p:nvPr/>
        </p:nvCxnSpPr>
        <p:spPr>
          <a:xfrm flipV="1">
            <a:off x="2842260" y="6751954"/>
            <a:ext cx="2506346" cy="346494"/>
          </a:xfrm>
          <a:prstGeom prst="bentConnector3">
            <a:avLst>
              <a:gd name="adj1" fmla="val 1052"/>
            </a:avLst>
          </a:prstGeom>
          <a:ln w="12700">
            <a:solidFill>
              <a:srgbClr val="FB05FB"/>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0F25F8CC-1FE6-41A8-AB5C-87A6C1396DE0}"/>
              </a:ext>
            </a:extLst>
          </p:cNvPr>
          <p:cNvSpPr txBox="1"/>
          <p:nvPr/>
        </p:nvSpPr>
        <p:spPr>
          <a:xfrm>
            <a:off x="5297241" y="8352544"/>
            <a:ext cx="1427671" cy="153888"/>
          </a:xfrm>
          <a:prstGeom prst="rect">
            <a:avLst/>
          </a:prstGeom>
          <a:noFill/>
          <a:ln>
            <a:solidFill>
              <a:srgbClr val="0070C0"/>
            </a:solidFill>
          </a:ln>
        </p:spPr>
        <p:txBody>
          <a:bodyPr wrap="square" rtlCol="0">
            <a:spAutoFit/>
          </a:bodyPr>
          <a:lstStyle/>
          <a:p>
            <a:pPr algn="ctr"/>
            <a:r>
              <a:rPr kumimoji="1" lang="ja-JP" altLang="en-US" sz="400" b="1" dirty="0">
                <a:solidFill>
                  <a:srgbClr val="FB05FB"/>
                </a:solidFill>
              </a:rPr>
              <a:t>別紙オンライン再診予約申し込みフォームへ</a:t>
            </a:r>
          </a:p>
        </p:txBody>
      </p:sp>
      <p:cxnSp>
        <p:nvCxnSpPr>
          <p:cNvPr id="28" name="コネクタ: カギ線 27">
            <a:extLst>
              <a:ext uri="{FF2B5EF4-FFF2-40B4-BE49-F238E27FC236}">
                <a16:creationId xmlns:a16="http://schemas.microsoft.com/office/drawing/2014/main" id="{A74A35F0-4085-40F9-AFE0-E01FCC822E6B}"/>
              </a:ext>
            </a:extLst>
          </p:cNvPr>
          <p:cNvCxnSpPr>
            <a:cxnSpLocks/>
          </p:cNvCxnSpPr>
          <p:nvPr/>
        </p:nvCxnSpPr>
        <p:spPr>
          <a:xfrm flipV="1">
            <a:off x="2697480" y="8429488"/>
            <a:ext cx="2599761" cy="188732"/>
          </a:xfrm>
          <a:prstGeom prst="bentConnector3">
            <a:avLst>
              <a:gd name="adj1" fmla="val 1052"/>
            </a:avLst>
          </a:prstGeom>
          <a:ln w="12700">
            <a:solidFill>
              <a:srgbClr val="FB05FB"/>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1" name="コネクタ: カギ線 30">
            <a:extLst>
              <a:ext uri="{FF2B5EF4-FFF2-40B4-BE49-F238E27FC236}">
                <a16:creationId xmlns:a16="http://schemas.microsoft.com/office/drawing/2014/main" id="{B957BF9A-6F8A-416B-98CF-1EA4FF641A16}"/>
              </a:ext>
            </a:extLst>
          </p:cNvPr>
          <p:cNvCxnSpPr>
            <a:cxnSpLocks/>
            <a:endCxn id="32" idx="0"/>
          </p:cNvCxnSpPr>
          <p:nvPr/>
        </p:nvCxnSpPr>
        <p:spPr>
          <a:xfrm>
            <a:off x="4198620" y="8618220"/>
            <a:ext cx="1783512" cy="195509"/>
          </a:xfrm>
          <a:prstGeom prst="bentConnector2">
            <a:avLst/>
          </a:prstGeom>
          <a:ln w="12700">
            <a:solidFill>
              <a:srgbClr val="0070C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7E079FAC-7594-4748-8F89-618A9AF5AF38}"/>
              </a:ext>
            </a:extLst>
          </p:cNvPr>
          <p:cNvSpPr txBox="1"/>
          <p:nvPr/>
        </p:nvSpPr>
        <p:spPr>
          <a:xfrm>
            <a:off x="5146005" y="8813729"/>
            <a:ext cx="1672253" cy="215444"/>
          </a:xfrm>
          <a:prstGeom prst="rect">
            <a:avLst/>
          </a:prstGeom>
          <a:noFill/>
          <a:ln>
            <a:solidFill>
              <a:srgbClr val="0070C0"/>
            </a:solidFill>
          </a:ln>
        </p:spPr>
        <p:txBody>
          <a:bodyPr wrap="none" rtlCol="0">
            <a:spAutoFit/>
          </a:bodyPr>
          <a:lstStyle/>
          <a:p>
            <a:r>
              <a:rPr kumimoji="1" lang="ja-JP" altLang="en-US" sz="400" b="1" dirty="0">
                <a:solidFill>
                  <a:srgbClr val="0070C0"/>
                </a:solidFill>
              </a:rPr>
              <a:t>よくあるご質問ページ</a:t>
            </a:r>
            <a:r>
              <a:rPr kumimoji="1" lang="en-US" altLang="ja-JP" sz="400" b="1" dirty="0">
                <a:solidFill>
                  <a:srgbClr val="0070C0"/>
                </a:solidFill>
              </a:rPr>
              <a:t>#a01-8</a:t>
            </a:r>
          </a:p>
          <a:p>
            <a:r>
              <a:rPr kumimoji="1" lang="ja-JP" altLang="en-US" sz="400" b="1" u="sng" dirty="0">
                <a:solidFill>
                  <a:srgbClr val="0070C0"/>
                </a:solidFill>
              </a:rPr>
              <a:t>「Ｑ外来の予約申込はどのようにしたらよいですか？」</a:t>
            </a:r>
            <a:r>
              <a:rPr kumimoji="1" lang="ja-JP" altLang="en-US" sz="400" b="1" dirty="0">
                <a:solidFill>
                  <a:srgbClr val="0070C0"/>
                </a:solidFill>
              </a:rPr>
              <a:t>へリンク</a:t>
            </a:r>
          </a:p>
        </p:txBody>
      </p:sp>
    </p:spTree>
    <p:extLst>
      <p:ext uri="{BB962C8B-B14F-4D97-AF65-F5344CB8AC3E}">
        <p14:creationId xmlns:p14="http://schemas.microsoft.com/office/powerpoint/2010/main" val="40435116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221EBF36-6AA6-4E7B-817F-B53E22331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278" y="-3145"/>
            <a:ext cx="4787043" cy="9144000"/>
          </a:xfrm>
          <a:prstGeom prst="rect">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
        <p:nvSpPr>
          <p:cNvPr id="6" name="テキスト ボックス 5">
            <a:extLst>
              <a:ext uri="{FF2B5EF4-FFF2-40B4-BE49-F238E27FC236}">
                <a16:creationId xmlns:a16="http://schemas.microsoft.com/office/drawing/2014/main" id="{22EC5680-1AE7-41C8-8F3F-6E4F91A0F789}"/>
              </a:ext>
            </a:extLst>
          </p:cNvPr>
          <p:cNvSpPr txBox="1"/>
          <p:nvPr/>
        </p:nvSpPr>
        <p:spPr>
          <a:xfrm>
            <a:off x="609600" y="2784475"/>
            <a:ext cx="633507" cy="169277"/>
          </a:xfrm>
          <a:prstGeom prst="rect">
            <a:avLst/>
          </a:prstGeom>
          <a:noFill/>
        </p:spPr>
        <p:txBody>
          <a:bodyPr wrap="none" rtlCol="0">
            <a:spAutoFit/>
          </a:bodyPr>
          <a:lstStyle/>
          <a:p>
            <a:r>
              <a:rPr kumimoji="1" lang="ja-JP" altLang="en-US" sz="500" dirty="0"/>
              <a:t>オンライン診療</a:t>
            </a:r>
            <a:endParaRPr kumimoji="1" lang="en-US" altLang="ja-JP" sz="500" dirty="0"/>
          </a:p>
        </p:txBody>
      </p:sp>
      <p:sp>
        <p:nvSpPr>
          <p:cNvPr id="7" name="テキスト ボックス 6">
            <a:extLst>
              <a:ext uri="{FF2B5EF4-FFF2-40B4-BE49-F238E27FC236}">
                <a16:creationId xmlns:a16="http://schemas.microsoft.com/office/drawing/2014/main" id="{CB4D8CA0-65D9-48D1-8958-7881B661CF13}"/>
              </a:ext>
            </a:extLst>
          </p:cNvPr>
          <p:cNvSpPr txBox="1"/>
          <p:nvPr/>
        </p:nvSpPr>
        <p:spPr>
          <a:xfrm>
            <a:off x="1581150" y="1911350"/>
            <a:ext cx="2069797" cy="200055"/>
          </a:xfrm>
          <a:prstGeom prst="rect">
            <a:avLst/>
          </a:prstGeom>
          <a:noFill/>
        </p:spPr>
        <p:txBody>
          <a:bodyPr wrap="none" rtlCol="0">
            <a:spAutoFit/>
          </a:bodyPr>
          <a:lstStyle/>
          <a:p>
            <a:r>
              <a:rPr kumimoji="1" lang="ja-JP" altLang="en-US" sz="700" b="1" dirty="0"/>
              <a:t>一部診療科によるオンライン診療開始のご案内</a:t>
            </a:r>
            <a:endParaRPr kumimoji="1" lang="en-US" altLang="ja-JP" sz="700" b="1" dirty="0"/>
          </a:p>
        </p:txBody>
      </p:sp>
      <p:sp>
        <p:nvSpPr>
          <p:cNvPr id="101" name="吹き出し: 角を丸めた四角形 100">
            <a:extLst>
              <a:ext uri="{FF2B5EF4-FFF2-40B4-BE49-F238E27FC236}">
                <a16:creationId xmlns:a16="http://schemas.microsoft.com/office/drawing/2014/main" id="{E25B625A-0F3B-4077-BD48-4FD7F7A7BEEA}"/>
              </a:ext>
            </a:extLst>
          </p:cNvPr>
          <p:cNvSpPr/>
          <p:nvPr/>
        </p:nvSpPr>
        <p:spPr>
          <a:xfrm>
            <a:off x="4356412" y="138526"/>
            <a:ext cx="2461846" cy="2233246"/>
          </a:xfrm>
          <a:prstGeom prst="wedgeRoundRectCallout">
            <a:avLst>
              <a:gd name="adj1" fmla="val -24814"/>
              <a:gd name="adj2" fmla="val 7728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r>
              <a:rPr kumimoji="1" lang="ja-JP" altLang="en-US" dirty="0"/>
              <a:t>③病院公式</a:t>
            </a:r>
            <a:r>
              <a:rPr kumimoji="1" lang="en-US" altLang="ja-JP" dirty="0"/>
              <a:t>HP</a:t>
            </a:r>
          </a:p>
          <a:p>
            <a:r>
              <a:rPr kumimoji="1" lang="ja-JP" altLang="en-US" dirty="0"/>
              <a:t>“患者さんへ”ページ</a:t>
            </a:r>
            <a:endParaRPr kumimoji="1" lang="en-US" altLang="ja-JP" dirty="0"/>
          </a:p>
          <a:p>
            <a:r>
              <a:rPr kumimoji="1" lang="ja-JP" altLang="en-US" dirty="0"/>
              <a:t>「一部診療科によるオンライン診療開始のお知らせ」</a:t>
            </a:r>
            <a:endParaRPr kumimoji="1" lang="en-US" altLang="ja-JP" dirty="0"/>
          </a:p>
          <a:p>
            <a:r>
              <a:rPr kumimoji="1" lang="ja-JP" altLang="en-US" dirty="0"/>
              <a:t>追加ページ</a:t>
            </a:r>
            <a:endParaRPr kumimoji="1" lang="en-US" altLang="ja-JP" dirty="0"/>
          </a:p>
          <a:p>
            <a:r>
              <a:rPr kumimoji="1" lang="ja-JP" altLang="en-US" u="sng" dirty="0"/>
              <a:t>（２／２）</a:t>
            </a:r>
          </a:p>
        </p:txBody>
      </p:sp>
      <p:sp>
        <p:nvSpPr>
          <p:cNvPr id="102" name="正方形/長方形 101">
            <a:extLst>
              <a:ext uri="{FF2B5EF4-FFF2-40B4-BE49-F238E27FC236}">
                <a16:creationId xmlns:a16="http://schemas.microsoft.com/office/drawing/2014/main" id="{03CA215D-85F2-4FE0-989B-5A14DF4EA02C}"/>
              </a:ext>
            </a:extLst>
          </p:cNvPr>
          <p:cNvSpPr/>
          <p:nvPr/>
        </p:nvSpPr>
        <p:spPr>
          <a:xfrm>
            <a:off x="2437137" y="1652370"/>
            <a:ext cx="313866" cy="163824"/>
          </a:xfrm>
          <a:prstGeom prst="rect">
            <a:avLst/>
          </a:prstGeom>
          <a:solidFill>
            <a:srgbClr val="F9F7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テキスト ボックス 102">
            <a:extLst>
              <a:ext uri="{FF2B5EF4-FFF2-40B4-BE49-F238E27FC236}">
                <a16:creationId xmlns:a16="http://schemas.microsoft.com/office/drawing/2014/main" id="{DA80FE0C-E75E-46B0-B8B1-75532948CCA2}"/>
              </a:ext>
            </a:extLst>
          </p:cNvPr>
          <p:cNvSpPr txBox="1"/>
          <p:nvPr/>
        </p:nvSpPr>
        <p:spPr>
          <a:xfrm>
            <a:off x="2351521" y="1630077"/>
            <a:ext cx="633507" cy="169277"/>
          </a:xfrm>
          <a:prstGeom prst="rect">
            <a:avLst/>
          </a:prstGeom>
          <a:noFill/>
        </p:spPr>
        <p:txBody>
          <a:bodyPr wrap="none" rtlCol="0">
            <a:spAutoFit/>
          </a:bodyPr>
          <a:lstStyle/>
          <a:p>
            <a:r>
              <a:rPr kumimoji="1" lang="ja-JP" altLang="en-US" sz="500" dirty="0"/>
              <a:t>オンライン診療</a:t>
            </a:r>
          </a:p>
        </p:txBody>
      </p:sp>
      <p:pic>
        <p:nvPicPr>
          <p:cNvPr id="4" name="図 3">
            <a:extLst>
              <a:ext uri="{FF2B5EF4-FFF2-40B4-BE49-F238E27FC236}">
                <a16:creationId xmlns:a16="http://schemas.microsoft.com/office/drawing/2014/main" id="{DDA6F8B5-82FF-4F77-9E7A-4DC36521CF18}"/>
              </a:ext>
            </a:extLst>
          </p:cNvPr>
          <p:cNvPicPr>
            <a:picLocks noChangeAspect="1"/>
          </p:cNvPicPr>
          <p:nvPr/>
        </p:nvPicPr>
        <p:blipFill>
          <a:blip r:embed="rId3"/>
          <a:stretch>
            <a:fillRect/>
          </a:stretch>
        </p:blipFill>
        <p:spPr>
          <a:xfrm>
            <a:off x="1539874" y="6403705"/>
            <a:ext cx="3336843" cy="169277"/>
          </a:xfrm>
          <a:prstGeom prst="rect">
            <a:avLst/>
          </a:prstGeom>
        </p:spPr>
      </p:pic>
      <p:sp>
        <p:nvSpPr>
          <p:cNvPr id="9" name="テキスト ボックス 8">
            <a:extLst>
              <a:ext uri="{FF2B5EF4-FFF2-40B4-BE49-F238E27FC236}">
                <a16:creationId xmlns:a16="http://schemas.microsoft.com/office/drawing/2014/main" id="{7D4536DD-84CB-491A-A2E5-9BC7F1CE49B3}"/>
              </a:ext>
            </a:extLst>
          </p:cNvPr>
          <p:cNvSpPr txBox="1"/>
          <p:nvPr/>
        </p:nvSpPr>
        <p:spPr>
          <a:xfrm>
            <a:off x="1580847" y="6390274"/>
            <a:ext cx="1531188" cy="169277"/>
          </a:xfrm>
          <a:prstGeom prst="rect">
            <a:avLst/>
          </a:prstGeom>
          <a:noFill/>
        </p:spPr>
        <p:txBody>
          <a:bodyPr wrap="none" rtlCol="0">
            <a:spAutoFit/>
          </a:bodyPr>
          <a:lstStyle/>
          <a:p>
            <a:r>
              <a:rPr kumimoji="1" lang="ja-JP" altLang="en-US" sz="500" b="1" dirty="0">
                <a:solidFill>
                  <a:srgbClr val="F6782A"/>
                </a:solidFill>
              </a:rPr>
              <a:t>オンライン診療に関するお問い合わせについて</a:t>
            </a:r>
            <a:endParaRPr kumimoji="1" lang="en-US" altLang="ja-JP" sz="500" b="1" dirty="0">
              <a:solidFill>
                <a:srgbClr val="F6782A"/>
              </a:solidFill>
            </a:endParaRPr>
          </a:p>
        </p:txBody>
      </p:sp>
      <p:sp>
        <p:nvSpPr>
          <p:cNvPr id="14" name="テキスト ボックス 13">
            <a:extLst>
              <a:ext uri="{FF2B5EF4-FFF2-40B4-BE49-F238E27FC236}">
                <a16:creationId xmlns:a16="http://schemas.microsoft.com/office/drawing/2014/main" id="{A980D840-DA04-46B5-9D7D-BE6137D2B52F}"/>
              </a:ext>
            </a:extLst>
          </p:cNvPr>
          <p:cNvSpPr txBox="1"/>
          <p:nvPr/>
        </p:nvSpPr>
        <p:spPr>
          <a:xfrm>
            <a:off x="1488715" y="6559495"/>
            <a:ext cx="3489959" cy="261610"/>
          </a:xfrm>
          <a:prstGeom prst="rect">
            <a:avLst/>
          </a:prstGeom>
          <a:noFill/>
        </p:spPr>
        <p:txBody>
          <a:bodyPr wrap="square" rtlCol="0">
            <a:spAutoFit/>
          </a:bodyPr>
          <a:lstStyle/>
          <a:p>
            <a:r>
              <a:rPr lang="ja-JP" altLang="ja-JP" sz="500" dirty="0"/>
              <a:t>当院オンライン診療</a:t>
            </a:r>
            <a:r>
              <a:rPr lang="ja-JP" altLang="en-US" sz="500" dirty="0"/>
              <a:t>に関するお問い合わせは、下記フォームよりお尋ねください。</a:t>
            </a:r>
            <a:endParaRPr lang="en-US" altLang="ja-JP" sz="500" dirty="0"/>
          </a:p>
          <a:p>
            <a:r>
              <a:rPr lang="ja-JP" altLang="en-US" sz="500" dirty="0"/>
              <a:t>内容により、回答には数日を要す場合があります。予めご了承ください。</a:t>
            </a:r>
            <a:endParaRPr lang="ja-JP" altLang="ja-JP" sz="500" dirty="0"/>
          </a:p>
          <a:p>
            <a:endParaRPr lang="ja-JP" altLang="ja-JP" sz="100" dirty="0"/>
          </a:p>
        </p:txBody>
      </p:sp>
      <p:grpSp>
        <p:nvGrpSpPr>
          <p:cNvPr id="32" name="グループ化 31">
            <a:extLst>
              <a:ext uri="{FF2B5EF4-FFF2-40B4-BE49-F238E27FC236}">
                <a16:creationId xmlns:a16="http://schemas.microsoft.com/office/drawing/2014/main" id="{0BBE804D-6C4D-4E5A-B213-E7DA2622DFA2}"/>
              </a:ext>
            </a:extLst>
          </p:cNvPr>
          <p:cNvGrpSpPr/>
          <p:nvPr/>
        </p:nvGrpSpPr>
        <p:grpSpPr>
          <a:xfrm>
            <a:off x="1625029" y="6841671"/>
            <a:ext cx="1335609" cy="215900"/>
            <a:chOff x="1625029" y="3959918"/>
            <a:chExt cx="1335609" cy="215900"/>
          </a:xfrm>
        </p:grpSpPr>
        <p:sp>
          <p:nvSpPr>
            <p:cNvPr id="33" name="四角形: 角を丸くする 32">
              <a:extLst>
                <a:ext uri="{FF2B5EF4-FFF2-40B4-BE49-F238E27FC236}">
                  <a16:creationId xmlns:a16="http://schemas.microsoft.com/office/drawing/2014/main" id="{BF549A34-176B-4CED-857F-C2CD5771268C}"/>
                </a:ext>
              </a:extLst>
            </p:cNvPr>
            <p:cNvSpPr/>
            <p:nvPr/>
          </p:nvSpPr>
          <p:spPr>
            <a:xfrm>
              <a:off x="1657350" y="3959918"/>
              <a:ext cx="1242388" cy="215900"/>
            </a:xfrm>
            <a:prstGeom prst="roundRect">
              <a:avLst/>
            </a:prstGeom>
            <a:gradFill flip="none" rotWithShape="1">
              <a:gsLst>
                <a:gs pos="100000">
                  <a:srgbClr val="FD87FD"/>
                </a:gs>
                <a:gs pos="0">
                  <a:schemeClr val="accent1">
                    <a:lumMod val="5000"/>
                    <a:lumOff val="95000"/>
                  </a:schemeClr>
                </a:gs>
              </a:gsLst>
              <a:lin ang="54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テキスト ボックス 33">
              <a:extLst>
                <a:ext uri="{FF2B5EF4-FFF2-40B4-BE49-F238E27FC236}">
                  <a16:creationId xmlns:a16="http://schemas.microsoft.com/office/drawing/2014/main" id="{37165B61-256F-45C0-9D8A-3CBD19AE71DE}"/>
                </a:ext>
              </a:extLst>
            </p:cNvPr>
            <p:cNvSpPr txBox="1"/>
            <p:nvPr/>
          </p:nvSpPr>
          <p:spPr>
            <a:xfrm>
              <a:off x="1625029" y="3978912"/>
              <a:ext cx="1274708" cy="169277"/>
            </a:xfrm>
            <a:prstGeom prst="rect">
              <a:avLst/>
            </a:prstGeom>
            <a:noFill/>
            <a:ln>
              <a:noFill/>
            </a:ln>
          </p:spPr>
          <p:txBody>
            <a:bodyPr wrap="none" rtlCol="0">
              <a:spAutoFit/>
            </a:bodyPr>
            <a:lstStyle/>
            <a:p>
              <a:r>
                <a:rPr kumimoji="1" lang="ja-JP" altLang="en-US" sz="500" dirty="0">
                  <a:ln w="3175">
                    <a:solidFill>
                      <a:schemeClr val="bg1"/>
                    </a:solidFill>
                  </a:ln>
                  <a:solidFill>
                    <a:srgbClr val="FB05FB"/>
                  </a:solidFill>
                  <a:latin typeface="Marlett" pitchFamily="2" charset="2"/>
                  <a:ea typeface="HGSｺﾞｼｯｸE" panose="020B0900000000000000" pitchFamily="50" charset="-128"/>
                </a:rPr>
                <a:t>オンライン診療に関するお問い合わせ</a:t>
              </a:r>
            </a:p>
          </p:txBody>
        </p:sp>
        <p:sp>
          <p:nvSpPr>
            <p:cNvPr id="35" name="テキスト ボックス 34">
              <a:extLst>
                <a:ext uri="{FF2B5EF4-FFF2-40B4-BE49-F238E27FC236}">
                  <a16:creationId xmlns:a16="http://schemas.microsoft.com/office/drawing/2014/main" id="{55D161CA-4F0A-4F33-A345-0595C6E16DA2}"/>
                </a:ext>
              </a:extLst>
            </p:cNvPr>
            <p:cNvSpPr txBox="1"/>
            <p:nvPr/>
          </p:nvSpPr>
          <p:spPr>
            <a:xfrm>
              <a:off x="2737500" y="3999062"/>
              <a:ext cx="223138" cy="138499"/>
            </a:xfrm>
            <a:prstGeom prst="rect">
              <a:avLst/>
            </a:prstGeom>
            <a:noFill/>
          </p:spPr>
          <p:txBody>
            <a:bodyPr wrap="none" rtlCol="0">
              <a:spAutoFit/>
            </a:bodyPr>
            <a:lstStyle/>
            <a:p>
              <a:r>
                <a:rPr kumimoji="1" lang="ja-JP" altLang="en-US" sz="300" b="1" dirty="0">
                  <a:ln w="3175">
                    <a:solidFill>
                      <a:schemeClr val="bg1"/>
                    </a:solidFill>
                  </a:ln>
                  <a:solidFill>
                    <a:srgbClr val="FB05FB"/>
                  </a:solidFill>
                  <a:latin typeface="Marlett" pitchFamily="2" charset="2"/>
                  <a:ea typeface="HGSｺﾞｼｯｸE" panose="020B0900000000000000" pitchFamily="50" charset="-128"/>
                </a:rPr>
                <a:t>＞</a:t>
              </a:r>
            </a:p>
          </p:txBody>
        </p:sp>
      </p:grpSp>
      <p:sp>
        <p:nvSpPr>
          <p:cNvPr id="38" name="テキスト ボックス 37">
            <a:extLst>
              <a:ext uri="{FF2B5EF4-FFF2-40B4-BE49-F238E27FC236}">
                <a16:creationId xmlns:a16="http://schemas.microsoft.com/office/drawing/2014/main" id="{A5E7EA52-F604-4A66-B7B9-C667D17A9905}"/>
              </a:ext>
            </a:extLst>
          </p:cNvPr>
          <p:cNvSpPr txBox="1"/>
          <p:nvPr/>
        </p:nvSpPr>
        <p:spPr>
          <a:xfrm>
            <a:off x="1488715" y="4488701"/>
            <a:ext cx="3509963" cy="477054"/>
          </a:xfrm>
          <a:prstGeom prst="rect">
            <a:avLst/>
          </a:prstGeom>
          <a:noFill/>
        </p:spPr>
        <p:txBody>
          <a:bodyPr wrap="square" rtlCol="0">
            <a:spAutoFit/>
          </a:bodyPr>
          <a:lstStyle/>
          <a:p>
            <a:r>
              <a:rPr lang="ja-JP" altLang="ja-JP" sz="500" u="sng" dirty="0"/>
              <a:t>オンライン受診勧奨とは、医師が患者さんの診療に関して、対面診療が適しているとお勧めすることです。</a:t>
            </a:r>
            <a:br>
              <a:rPr lang="en-US" altLang="ja-JP" sz="500" u="sng" dirty="0"/>
            </a:br>
            <a:r>
              <a:rPr kumimoji="1" lang="ja-JP" altLang="en-US" sz="500" dirty="0"/>
              <a:t>下記に該当する患者さんは、 “オンライン受診勧奨”として以下費用のお支払いが必要となります。</a:t>
            </a:r>
          </a:p>
          <a:p>
            <a:r>
              <a:rPr kumimoji="1" lang="ja-JP" altLang="en-US" sz="500" dirty="0"/>
              <a:t>・</a:t>
            </a:r>
            <a:r>
              <a:rPr kumimoji="1" lang="ja-JP" altLang="en-US" sz="500" u="sng" dirty="0"/>
              <a:t>前回受診時より体調や症状に変化がある方</a:t>
            </a:r>
          </a:p>
          <a:p>
            <a:r>
              <a:rPr kumimoji="1" lang="ja-JP" altLang="en-US" sz="500" dirty="0"/>
              <a:t>・</a:t>
            </a:r>
            <a:r>
              <a:rPr kumimoji="1" lang="ja-JP" altLang="en-US" sz="500" u="sng" dirty="0"/>
              <a:t>前回受診時に処方された薬剤について変更のご希望がある方</a:t>
            </a:r>
            <a:endParaRPr kumimoji="1" lang="en-US" altLang="ja-JP" sz="500" u="sng" dirty="0"/>
          </a:p>
          <a:p>
            <a:r>
              <a:rPr kumimoji="1" lang="ja-JP" altLang="en-US" sz="500" dirty="0"/>
              <a:t>・</a:t>
            </a:r>
            <a:r>
              <a:rPr kumimoji="1" lang="ja-JP" altLang="en-US" sz="500" u="sng" dirty="0"/>
              <a:t>その他医師が患者さん症状等によりオンライン診療が適当ではないと判断する場合</a:t>
            </a:r>
          </a:p>
        </p:txBody>
      </p:sp>
      <p:grpSp>
        <p:nvGrpSpPr>
          <p:cNvPr id="39" name="グループ化 38">
            <a:extLst>
              <a:ext uri="{FF2B5EF4-FFF2-40B4-BE49-F238E27FC236}">
                <a16:creationId xmlns:a16="http://schemas.microsoft.com/office/drawing/2014/main" id="{F5F65F8E-886E-4A82-AD5B-AB44CC68CCCA}"/>
              </a:ext>
            </a:extLst>
          </p:cNvPr>
          <p:cNvGrpSpPr/>
          <p:nvPr/>
        </p:nvGrpSpPr>
        <p:grpSpPr>
          <a:xfrm>
            <a:off x="1488715" y="4969307"/>
            <a:ext cx="2656475" cy="757071"/>
            <a:chOff x="1562844" y="1565262"/>
            <a:chExt cx="7952217" cy="3258522"/>
          </a:xfrm>
        </p:grpSpPr>
        <p:sp>
          <p:nvSpPr>
            <p:cNvPr id="40" name="フローチャート: 磁気ディスク 39">
              <a:extLst>
                <a:ext uri="{FF2B5EF4-FFF2-40B4-BE49-F238E27FC236}">
                  <a16:creationId xmlns:a16="http://schemas.microsoft.com/office/drawing/2014/main" id="{83047EA8-4DF0-48D9-9832-8D482CA9569B}"/>
                </a:ext>
              </a:extLst>
            </p:cNvPr>
            <p:cNvSpPr/>
            <p:nvPr/>
          </p:nvSpPr>
          <p:spPr>
            <a:xfrm>
              <a:off x="1815548" y="2849217"/>
              <a:ext cx="1669774" cy="1974567"/>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sz="500"/>
            </a:p>
          </p:txBody>
        </p:sp>
        <p:sp>
          <p:nvSpPr>
            <p:cNvPr id="41" name="フローチャート: 磁気ディスク 40">
              <a:extLst>
                <a:ext uri="{FF2B5EF4-FFF2-40B4-BE49-F238E27FC236}">
                  <a16:creationId xmlns:a16="http://schemas.microsoft.com/office/drawing/2014/main" id="{11DB52CB-F33D-45B1-BE1F-34179262A231}"/>
                </a:ext>
              </a:extLst>
            </p:cNvPr>
            <p:cNvSpPr/>
            <p:nvPr/>
          </p:nvSpPr>
          <p:spPr>
            <a:xfrm>
              <a:off x="1815548" y="2676936"/>
              <a:ext cx="1669774" cy="828261"/>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sz="500"/>
            </a:p>
          </p:txBody>
        </p:sp>
        <p:sp>
          <p:nvSpPr>
            <p:cNvPr id="42" name="テキスト ボックス 41">
              <a:extLst>
                <a:ext uri="{FF2B5EF4-FFF2-40B4-BE49-F238E27FC236}">
                  <a16:creationId xmlns:a16="http://schemas.microsoft.com/office/drawing/2014/main" id="{F5949389-985F-4B47-9E9F-DACD99D28385}"/>
                </a:ext>
              </a:extLst>
            </p:cNvPr>
            <p:cNvSpPr txBox="1"/>
            <p:nvPr/>
          </p:nvSpPr>
          <p:spPr>
            <a:xfrm>
              <a:off x="6143618" y="2288891"/>
              <a:ext cx="1210589" cy="246221"/>
            </a:xfrm>
            <a:prstGeom prst="rect">
              <a:avLst/>
            </a:prstGeom>
            <a:noFill/>
          </p:spPr>
          <p:txBody>
            <a:bodyPr wrap="none" rtlCol="0">
              <a:spAutoFit/>
            </a:bodyPr>
            <a:lstStyle/>
            <a:p>
              <a:pPr algn="ctr"/>
              <a:r>
                <a:rPr kumimoji="1" lang="ja-JP" altLang="en-US" sz="500" b="1" dirty="0"/>
                <a:t>システム利用料</a:t>
              </a:r>
              <a:r>
                <a:rPr kumimoji="1" lang="en-US" altLang="ja-JP" sz="500" b="1" dirty="0"/>
                <a:t>\500(</a:t>
              </a:r>
              <a:r>
                <a:rPr kumimoji="1" lang="ja-JP" altLang="en-US" sz="500" b="1" dirty="0"/>
                <a:t>税別</a:t>
              </a:r>
              <a:r>
                <a:rPr kumimoji="1" lang="en-US" altLang="ja-JP" sz="500" b="1" dirty="0"/>
                <a:t>)</a:t>
              </a:r>
            </a:p>
            <a:p>
              <a:pPr algn="ctr"/>
              <a:r>
                <a:rPr lang="ja-JP" altLang="en-US" sz="500" b="1" dirty="0"/>
                <a:t>（システム提供事業者への支払分）</a:t>
              </a:r>
              <a:endParaRPr kumimoji="1" lang="ja-JP" altLang="en-US" sz="500" b="1" dirty="0"/>
            </a:p>
          </p:txBody>
        </p:sp>
        <p:cxnSp>
          <p:nvCxnSpPr>
            <p:cNvPr id="43" name="直線コネクタ 42">
              <a:extLst>
                <a:ext uri="{FF2B5EF4-FFF2-40B4-BE49-F238E27FC236}">
                  <a16:creationId xmlns:a16="http://schemas.microsoft.com/office/drawing/2014/main" id="{9CD09FF1-9D32-43E2-B422-406E04A0583A}"/>
                </a:ext>
              </a:extLst>
            </p:cNvPr>
            <p:cNvCxnSpPr>
              <a:cxnSpLocks/>
            </p:cNvCxnSpPr>
            <p:nvPr/>
          </p:nvCxnSpPr>
          <p:spPr>
            <a:xfrm>
              <a:off x="4094922" y="3140765"/>
              <a:ext cx="45985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C96A539B-E26F-448A-A1C1-EBA728062768}"/>
                </a:ext>
              </a:extLst>
            </p:cNvPr>
            <p:cNvCxnSpPr>
              <a:cxnSpLocks/>
              <a:endCxn id="41" idx="4"/>
            </p:cNvCxnSpPr>
            <p:nvPr/>
          </p:nvCxnSpPr>
          <p:spPr>
            <a:xfrm flipH="1" flipV="1">
              <a:off x="3485322" y="3091067"/>
              <a:ext cx="609600" cy="62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11F951B4-76F3-404F-93CC-14869533969F}"/>
                </a:ext>
              </a:extLst>
            </p:cNvPr>
            <p:cNvCxnSpPr>
              <a:cxnSpLocks/>
            </p:cNvCxnSpPr>
            <p:nvPr/>
          </p:nvCxnSpPr>
          <p:spPr>
            <a:xfrm>
              <a:off x="4247322" y="4340087"/>
              <a:ext cx="526773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4BC4FBB8-E835-4BB4-A684-31A70A025498}"/>
                </a:ext>
              </a:extLst>
            </p:cNvPr>
            <p:cNvCxnSpPr>
              <a:cxnSpLocks/>
              <a:endCxn id="40" idx="4"/>
            </p:cNvCxnSpPr>
            <p:nvPr/>
          </p:nvCxnSpPr>
          <p:spPr>
            <a:xfrm flipH="1" flipV="1">
              <a:off x="3485322" y="3836501"/>
              <a:ext cx="762000" cy="516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C9FCC316-9387-482B-9B4C-C423F08E6DB9}"/>
                </a:ext>
              </a:extLst>
            </p:cNvPr>
            <p:cNvSpPr txBox="1"/>
            <p:nvPr/>
          </p:nvSpPr>
          <p:spPr>
            <a:xfrm>
              <a:off x="1562844" y="1565262"/>
              <a:ext cx="6119206" cy="728588"/>
            </a:xfrm>
            <a:prstGeom prst="rect">
              <a:avLst/>
            </a:prstGeom>
            <a:noFill/>
          </p:spPr>
          <p:txBody>
            <a:bodyPr wrap="none" rtlCol="0">
              <a:spAutoFit/>
            </a:bodyPr>
            <a:lstStyle/>
            <a:p>
              <a:r>
                <a:rPr kumimoji="1" lang="ja-JP" altLang="en-US" sz="500" b="1" dirty="0"/>
                <a:t>＜オンライン受診勧奨において患者さんにご負担いただく費用＞</a:t>
              </a:r>
            </a:p>
          </p:txBody>
        </p:sp>
        <p:sp>
          <p:nvSpPr>
            <p:cNvPr id="48" name="テキスト ボックス 47">
              <a:extLst>
                <a:ext uri="{FF2B5EF4-FFF2-40B4-BE49-F238E27FC236}">
                  <a16:creationId xmlns:a16="http://schemas.microsoft.com/office/drawing/2014/main" id="{0F04B36E-DA74-4EBD-BCDB-AB7253714E46}"/>
                </a:ext>
              </a:extLst>
            </p:cNvPr>
            <p:cNvSpPr txBox="1"/>
            <p:nvPr/>
          </p:nvSpPr>
          <p:spPr>
            <a:xfrm>
              <a:off x="6080329" y="3475481"/>
              <a:ext cx="1601720" cy="246221"/>
            </a:xfrm>
            <a:prstGeom prst="rect">
              <a:avLst/>
            </a:prstGeom>
            <a:noFill/>
          </p:spPr>
          <p:txBody>
            <a:bodyPr wrap="none" rtlCol="0">
              <a:spAutoFit/>
            </a:bodyPr>
            <a:lstStyle/>
            <a:p>
              <a:pPr algn="ctr"/>
              <a:r>
                <a:rPr lang="ja-JP" altLang="en-US" sz="500" b="1" dirty="0"/>
                <a:t>情報通信機器運用に要する費用</a:t>
              </a:r>
              <a:r>
                <a:rPr kumimoji="1" lang="en-US" altLang="ja-JP" sz="500" b="1" dirty="0"/>
                <a:t>\</a:t>
              </a:r>
              <a:r>
                <a:rPr kumimoji="1" lang="ja-JP" altLang="en-US" sz="500" b="1" dirty="0"/>
                <a:t>２，１４０</a:t>
              </a:r>
              <a:r>
                <a:rPr kumimoji="1" lang="en-US" altLang="ja-JP" sz="500" b="1" dirty="0"/>
                <a:t>(</a:t>
              </a:r>
              <a:r>
                <a:rPr kumimoji="1" lang="ja-JP" altLang="en-US" sz="500" b="1" dirty="0"/>
                <a:t>税別</a:t>
              </a:r>
              <a:r>
                <a:rPr kumimoji="1" lang="en-US" altLang="ja-JP" sz="500" b="1" dirty="0"/>
                <a:t>)</a:t>
              </a:r>
            </a:p>
            <a:p>
              <a:pPr algn="ctr"/>
              <a:r>
                <a:rPr lang="ja-JP" altLang="en-US" sz="500" b="1" dirty="0"/>
                <a:t>（保険外療養費として病院への支払分）</a:t>
              </a:r>
              <a:endParaRPr kumimoji="1" lang="ja-JP" altLang="en-US" sz="500" b="1" dirty="0"/>
            </a:p>
          </p:txBody>
        </p:sp>
      </p:grpSp>
      <p:graphicFrame>
        <p:nvGraphicFramePr>
          <p:cNvPr id="49" name="表 80">
            <a:extLst>
              <a:ext uri="{FF2B5EF4-FFF2-40B4-BE49-F238E27FC236}">
                <a16:creationId xmlns:a16="http://schemas.microsoft.com/office/drawing/2014/main" id="{9A300170-623A-4B00-8A9E-39BBA913CE51}"/>
              </a:ext>
            </a:extLst>
          </p:cNvPr>
          <p:cNvGraphicFramePr>
            <a:graphicFrameLocks noGrp="1"/>
          </p:cNvGraphicFramePr>
          <p:nvPr>
            <p:extLst>
              <p:ext uri="{D42A27DB-BD31-4B8C-83A1-F6EECF244321}">
                <p14:modId xmlns:p14="http://schemas.microsoft.com/office/powerpoint/2010/main" val="2293104522"/>
              </p:ext>
            </p:extLst>
          </p:nvPr>
        </p:nvGraphicFramePr>
        <p:xfrm>
          <a:off x="1587536" y="5808831"/>
          <a:ext cx="3214434" cy="444600"/>
        </p:xfrm>
        <a:graphic>
          <a:graphicData uri="http://schemas.openxmlformats.org/drawingml/2006/table">
            <a:tbl>
              <a:tblPr firstRow="1" bandRow="1">
                <a:tableStyleId>{5940675A-B579-460E-94D1-54222C63F5DA}</a:tableStyleId>
              </a:tblPr>
              <a:tblGrid>
                <a:gridCol w="1607217">
                  <a:extLst>
                    <a:ext uri="{9D8B030D-6E8A-4147-A177-3AD203B41FA5}">
                      <a16:colId xmlns:a16="http://schemas.microsoft.com/office/drawing/2014/main" val="1352182991"/>
                    </a:ext>
                  </a:extLst>
                </a:gridCol>
                <a:gridCol w="1607217">
                  <a:extLst>
                    <a:ext uri="{9D8B030D-6E8A-4147-A177-3AD203B41FA5}">
                      <a16:colId xmlns:a16="http://schemas.microsoft.com/office/drawing/2014/main" val="3543566834"/>
                    </a:ext>
                  </a:extLst>
                </a:gridCol>
              </a:tblGrid>
              <a:tr h="0">
                <a:tc gridSpan="2">
                  <a:txBody>
                    <a:bodyPr/>
                    <a:lstStyle/>
                    <a:p>
                      <a:pPr algn="ctr"/>
                      <a:r>
                        <a:rPr kumimoji="1" lang="ja-JP" altLang="en-US" sz="500" b="1" dirty="0"/>
                        <a:t>オンライン受診勧奨となった場合に必要となる保険外療養費</a:t>
                      </a:r>
                    </a:p>
                  </a:txBody>
                  <a:tcPr marL="36000" marR="36000" marT="36000" marB="36000">
                    <a:solidFill>
                      <a:schemeClr val="accent2">
                        <a:lumMod val="60000"/>
                        <a:lumOff val="40000"/>
                      </a:schemeClr>
                    </a:solidFill>
                  </a:tcPr>
                </a:tc>
                <a:tc hMerge="1">
                  <a:txBody>
                    <a:bodyPr/>
                    <a:lstStyle/>
                    <a:p>
                      <a:endParaRPr kumimoji="1" lang="ja-JP" altLang="en-US" sz="900" dirty="0"/>
                    </a:p>
                  </a:txBody>
                  <a:tcPr/>
                </a:tc>
                <a:extLst>
                  <a:ext uri="{0D108BD9-81ED-4DB2-BD59-A6C34878D82A}">
                    <a16:rowId xmlns:a16="http://schemas.microsoft.com/office/drawing/2014/main" val="3343324663"/>
                  </a:ext>
                </a:extLst>
              </a:tr>
              <a:tr h="0">
                <a:tc>
                  <a:txBody>
                    <a:bodyPr/>
                    <a:lstStyle/>
                    <a:p>
                      <a:r>
                        <a:rPr kumimoji="1" lang="ja-JP" altLang="en-US" sz="500" dirty="0"/>
                        <a:t>保険外療養費</a:t>
                      </a:r>
                    </a:p>
                  </a:txBody>
                  <a:tcPr marL="36000" marR="36000" marT="36000" marB="36000"/>
                </a:tc>
                <a:tc>
                  <a:txBody>
                    <a:bodyPr/>
                    <a:lstStyle/>
                    <a:p>
                      <a:pPr algn="r"/>
                      <a:r>
                        <a:rPr kumimoji="1" lang="ja-JP" altLang="en-US" sz="500" dirty="0"/>
                        <a:t>２，１４０円（税別）</a:t>
                      </a:r>
                    </a:p>
                  </a:txBody>
                  <a:tcPr marL="36000" marR="36000" marT="36000" marB="36000"/>
                </a:tc>
                <a:extLst>
                  <a:ext uri="{0D108BD9-81ED-4DB2-BD59-A6C34878D82A}">
                    <a16:rowId xmlns:a16="http://schemas.microsoft.com/office/drawing/2014/main" val="2946053499"/>
                  </a:ext>
                </a:extLst>
              </a:tr>
              <a:tr h="0">
                <a:tc>
                  <a:txBody>
                    <a:bodyPr/>
                    <a:lstStyle/>
                    <a:p>
                      <a:r>
                        <a:rPr kumimoji="1" lang="ja-JP" altLang="en-US" sz="500" dirty="0"/>
                        <a:t>システム利用料　</a:t>
                      </a:r>
                      <a:r>
                        <a:rPr kumimoji="1" lang="ja-JP" altLang="en-US" sz="400" dirty="0"/>
                        <a:t>（</a:t>
                      </a:r>
                      <a:r>
                        <a:rPr kumimoji="1" lang="en-US" altLang="ja-JP" sz="400" dirty="0"/>
                        <a:t>※2020</a:t>
                      </a:r>
                      <a:r>
                        <a:rPr kumimoji="1" lang="ja-JP" altLang="en-US" sz="400" dirty="0"/>
                        <a:t>年</a:t>
                      </a:r>
                      <a:r>
                        <a:rPr kumimoji="1" lang="en-US" altLang="ja-JP" sz="400" dirty="0"/>
                        <a:t>9</a:t>
                      </a:r>
                      <a:r>
                        <a:rPr kumimoji="1" lang="ja-JP" altLang="en-US" sz="400" dirty="0"/>
                        <a:t>月末まで無料）</a:t>
                      </a:r>
                    </a:p>
                  </a:txBody>
                  <a:tcPr marL="36000" marR="36000" marT="36000" marB="36000"/>
                </a:tc>
                <a:tc>
                  <a:txBody>
                    <a:bodyPr/>
                    <a:lstStyle/>
                    <a:p>
                      <a:pPr algn="r"/>
                      <a:r>
                        <a:rPr kumimoji="1" lang="ja-JP" altLang="en-US" sz="500" dirty="0"/>
                        <a:t>５００円（税別）</a:t>
                      </a:r>
                    </a:p>
                  </a:txBody>
                  <a:tcPr marL="36000" marR="36000" marT="36000" marB="36000"/>
                </a:tc>
                <a:extLst>
                  <a:ext uri="{0D108BD9-81ED-4DB2-BD59-A6C34878D82A}">
                    <a16:rowId xmlns:a16="http://schemas.microsoft.com/office/drawing/2014/main" val="3961367415"/>
                  </a:ext>
                </a:extLst>
              </a:tr>
            </a:tbl>
          </a:graphicData>
        </a:graphic>
      </p:graphicFrame>
      <p:pic>
        <p:nvPicPr>
          <p:cNvPr id="15" name="図 14">
            <a:extLst>
              <a:ext uri="{FF2B5EF4-FFF2-40B4-BE49-F238E27FC236}">
                <a16:creationId xmlns:a16="http://schemas.microsoft.com/office/drawing/2014/main" id="{08C2040E-8468-4F96-821D-ACD9B515D09E}"/>
              </a:ext>
            </a:extLst>
          </p:cNvPr>
          <p:cNvPicPr>
            <a:picLocks noChangeAspect="1"/>
          </p:cNvPicPr>
          <p:nvPr/>
        </p:nvPicPr>
        <p:blipFill>
          <a:blip r:embed="rId3"/>
          <a:stretch>
            <a:fillRect/>
          </a:stretch>
        </p:blipFill>
        <p:spPr>
          <a:xfrm>
            <a:off x="1539874" y="4351960"/>
            <a:ext cx="3336843" cy="169277"/>
          </a:xfrm>
          <a:prstGeom prst="rect">
            <a:avLst/>
          </a:prstGeom>
        </p:spPr>
      </p:pic>
      <p:sp>
        <p:nvSpPr>
          <p:cNvPr id="37" name="テキスト ボックス 36">
            <a:extLst>
              <a:ext uri="{FF2B5EF4-FFF2-40B4-BE49-F238E27FC236}">
                <a16:creationId xmlns:a16="http://schemas.microsoft.com/office/drawing/2014/main" id="{309D0D4B-F193-40BA-95C0-4EA4CAD5E50B}"/>
              </a:ext>
            </a:extLst>
          </p:cNvPr>
          <p:cNvSpPr txBox="1"/>
          <p:nvPr/>
        </p:nvSpPr>
        <p:spPr>
          <a:xfrm>
            <a:off x="1546224" y="4334214"/>
            <a:ext cx="2236510" cy="169277"/>
          </a:xfrm>
          <a:prstGeom prst="rect">
            <a:avLst/>
          </a:prstGeom>
          <a:noFill/>
        </p:spPr>
        <p:txBody>
          <a:bodyPr wrap="none" rtlCol="0">
            <a:spAutoFit/>
          </a:bodyPr>
          <a:lstStyle/>
          <a:p>
            <a:r>
              <a:rPr kumimoji="1" lang="ja-JP" altLang="en-US" sz="500" b="1" dirty="0">
                <a:solidFill>
                  <a:schemeClr val="accent2"/>
                </a:solidFill>
              </a:rPr>
              <a:t>対面診療が必要となる場合（オンライン受診勧奨）のお支払いについて</a:t>
            </a:r>
            <a:endParaRPr kumimoji="1" lang="en-US" altLang="ja-JP" sz="500" b="1" dirty="0">
              <a:solidFill>
                <a:schemeClr val="accent2"/>
              </a:solidFill>
            </a:endParaRPr>
          </a:p>
        </p:txBody>
      </p:sp>
      <p:sp>
        <p:nvSpPr>
          <p:cNvPr id="52" name="テキスト ボックス 51">
            <a:extLst>
              <a:ext uri="{FF2B5EF4-FFF2-40B4-BE49-F238E27FC236}">
                <a16:creationId xmlns:a16="http://schemas.microsoft.com/office/drawing/2014/main" id="{4BACE924-30EA-4932-B569-AE2204A3436E}"/>
              </a:ext>
            </a:extLst>
          </p:cNvPr>
          <p:cNvSpPr txBox="1"/>
          <p:nvPr/>
        </p:nvSpPr>
        <p:spPr>
          <a:xfrm>
            <a:off x="1548246" y="2254864"/>
            <a:ext cx="1851789" cy="169277"/>
          </a:xfrm>
          <a:prstGeom prst="rect">
            <a:avLst/>
          </a:prstGeom>
          <a:noFill/>
        </p:spPr>
        <p:txBody>
          <a:bodyPr wrap="none" rtlCol="0">
            <a:spAutoFit/>
          </a:bodyPr>
          <a:lstStyle/>
          <a:p>
            <a:r>
              <a:rPr kumimoji="1" lang="ja-JP" altLang="en-US" sz="500" b="1" dirty="0">
                <a:solidFill>
                  <a:schemeClr val="accent2"/>
                </a:solidFill>
              </a:rPr>
              <a:t>オンライン診療を受診する際の費用・お支払いについて</a:t>
            </a:r>
            <a:endParaRPr kumimoji="1" lang="en-US" altLang="ja-JP" sz="500" b="1" dirty="0">
              <a:solidFill>
                <a:schemeClr val="accent2"/>
              </a:solidFill>
            </a:endParaRPr>
          </a:p>
        </p:txBody>
      </p:sp>
      <p:sp>
        <p:nvSpPr>
          <p:cNvPr id="53" name="テキスト ボックス 52">
            <a:extLst>
              <a:ext uri="{FF2B5EF4-FFF2-40B4-BE49-F238E27FC236}">
                <a16:creationId xmlns:a16="http://schemas.microsoft.com/office/drawing/2014/main" id="{4981EEBA-9748-479A-AF72-E1688378F380}"/>
              </a:ext>
            </a:extLst>
          </p:cNvPr>
          <p:cNvSpPr txBox="1"/>
          <p:nvPr/>
        </p:nvSpPr>
        <p:spPr>
          <a:xfrm>
            <a:off x="1439772" y="2410960"/>
            <a:ext cx="3509963" cy="323165"/>
          </a:xfrm>
          <a:prstGeom prst="rect">
            <a:avLst/>
          </a:prstGeom>
          <a:noFill/>
        </p:spPr>
        <p:txBody>
          <a:bodyPr wrap="square" rtlCol="0">
            <a:spAutoFit/>
          </a:bodyPr>
          <a:lstStyle/>
          <a:p>
            <a:r>
              <a:rPr lang="ja-JP" altLang="ja-JP" sz="500" dirty="0"/>
              <a:t>・オンライン診療に関する費用の</a:t>
            </a:r>
            <a:r>
              <a:rPr lang="ja-JP" altLang="ja-JP" sz="500" u="sng" dirty="0"/>
              <a:t>お支払いには、クレジットカードが必要です。</a:t>
            </a:r>
            <a:endParaRPr lang="ja-JP" altLang="ja-JP" sz="500" dirty="0"/>
          </a:p>
          <a:p>
            <a:r>
              <a:rPr lang="ja-JP" altLang="ja-JP" sz="500" dirty="0"/>
              <a:t>・オンライン診療受診の際には下図のとおり</a:t>
            </a:r>
            <a:r>
              <a:rPr lang="ja-JP" altLang="ja-JP" sz="500" u="sng" dirty="0"/>
              <a:t>保険診療費に加え、患者さんにご負担いただく実費</a:t>
            </a:r>
            <a:br>
              <a:rPr lang="en-US" altLang="ja-JP" sz="500" u="sng" dirty="0"/>
            </a:br>
            <a:r>
              <a:rPr lang="ja-JP" altLang="en-US" sz="500" dirty="0"/>
              <a:t>　</a:t>
            </a:r>
            <a:r>
              <a:rPr lang="ja-JP" altLang="ja-JP" sz="500" u="sng" dirty="0"/>
              <a:t>（情報通信機器運用に要する費用、システム利用料）があります。</a:t>
            </a:r>
            <a:endParaRPr lang="ja-JP" altLang="ja-JP" sz="500" dirty="0"/>
          </a:p>
        </p:txBody>
      </p:sp>
      <p:grpSp>
        <p:nvGrpSpPr>
          <p:cNvPr id="54" name="グループ化 53">
            <a:extLst>
              <a:ext uri="{FF2B5EF4-FFF2-40B4-BE49-F238E27FC236}">
                <a16:creationId xmlns:a16="http://schemas.microsoft.com/office/drawing/2014/main" id="{9ED4EDAC-E8FA-4147-839E-FD79625486D8}"/>
              </a:ext>
            </a:extLst>
          </p:cNvPr>
          <p:cNvGrpSpPr/>
          <p:nvPr/>
        </p:nvGrpSpPr>
        <p:grpSpPr>
          <a:xfrm>
            <a:off x="1484126" y="2734766"/>
            <a:ext cx="2262851" cy="931484"/>
            <a:chOff x="1464870" y="1334944"/>
            <a:chExt cx="7673650" cy="3800273"/>
          </a:xfrm>
        </p:grpSpPr>
        <p:sp>
          <p:nvSpPr>
            <p:cNvPr id="55" name="フローチャート: 磁気ディスク 54">
              <a:extLst>
                <a:ext uri="{FF2B5EF4-FFF2-40B4-BE49-F238E27FC236}">
                  <a16:creationId xmlns:a16="http://schemas.microsoft.com/office/drawing/2014/main" id="{1E683233-B4B1-4AD7-91AA-1369C35B2E48}"/>
                </a:ext>
              </a:extLst>
            </p:cNvPr>
            <p:cNvSpPr/>
            <p:nvPr/>
          </p:nvSpPr>
          <p:spPr>
            <a:xfrm>
              <a:off x="1815548" y="3429000"/>
              <a:ext cx="1669774" cy="170621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sz="500"/>
            </a:p>
          </p:txBody>
        </p:sp>
        <p:sp>
          <p:nvSpPr>
            <p:cNvPr id="56" name="フローチャート: 磁気ディスク 55">
              <a:extLst>
                <a:ext uri="{FF2B5EF4-FFF2-40B4-BE49-F238E27FC236}">
                  <a16:creationId xmlns:a16="http://schemas.microsoft.com/office/drawing/2014/main" id="{03F65E50-2EEA-4A5A-A183-CB8F8D0BE1A0}"/>
                </a:ext>
              </a:extLst>
            </p:cNvPr>
            <p:cNvSpPr/>
            <p:nvPr/>
          </p:nvSpPr>
          <p:spPr>
            <a:xfrm>
              <a:off x="1815548" y="2849217"/>
              <a:ext cx="1669774" cy="1152939"/>
            </a:xfrm>
            <a:prstGeom prst="flowChartMagneticDisk">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sz="500"/>
            </a:p>
          </p:txBody>
        </p:sp>
        <p:sp>
          <p:nvSpPr>
            <p:cNvPr id="59" name="フローチャート: 磁気ディスク 58">
              <a:extLst>
                <a:ext uri="{FF2B5EF4-FFF2-40B4-BE49-F238E27FC236}">
                  <a16:creationId xmlns:a16="http://schemas.microsoft.com/office/drawing/2014/main" id="{5F78B3D6-B32D-4E5C-97A5-A442EC1D1DC5}"/>
                </a:ext>
              </a:extLst>
            </p:cNvPr>
            <p:cNvSpPr/>
            <p:nvPr/>
          </p:nvSpPr>
          <p:spPr>
            <a:xfrm>
              <a:off x="1815548" y="2385392"/>
              <a:ext cx="1669774" cy="828261"/>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sz="500"/>
            </a:p>
          </p:txBody>
        </p:sp>
        <p:sp>
          <p:nvSpPr>
            <p:cNvPr id="60" name="テキスト ボックス 59">
              <a:extLst>
                <a:ext uri="{FF2B5EF4-FFF2-40B4-BE49-F238E27FC236}">
                  <a16:creationId xmlns:a16="http://schemas.microsoft.com/office/drawing/2014/main" id="{3BC10D4A-67D9-4885-B5FA-DC69D791124D}"/>
                </a:ext>
              </a:extLst>
            </p:cNvPr>
            <p:cNvSpPr txBox="1"/>
            <p:nvPr/>
          </p:nvSpPr>
          <p:spPr>
            <a:xfrm>
              <a:off x="4609812" y="2007696"/>
              <a:ext cx="4105276" cy="1004534"/>
            </a:xfrm>
            <a:prstGeom prst="rect">
              <a:avLst/>
            </a:prstGeom>
            <a:noFill/>
          </p:spPr>
          <p:txBody>
            <a:bodyPr wrap="none" rtlCol="0">
              <a:spAutoFit/>
            </a:bodyPr>
            <a:lstStyle/>
            <a:p>
              <a:pPr algn="ctr"/>
              <a:r>
                <a:rPr kumimoji="1" lang="ja-JP" altLang="en-US" sz="500" b="1" dirty="0"/>
                <a:t>システム利用料</a:t>
              </a:r>
              <a:r>
                <a:rPr kumimoji="1" lang="en-US" altLang="ja-JP" sz="500" b="1" dirty="0"/>
                <a:t>\500(</a:t>
              </a:r>
              <a:r>
                <a:rPr kumimoji="1" lang="ja-JP" altLang="en-US" sz="500" b="1" dirty="0"/>
                <a:t>税別</a:t>
              </a:r>
              <a:r>
                <a:rPr kumimoji="1" lang="en-US" altLang="ja-JP" sz="500" b="1" dirty="0"/>
                <a:t>)</a:t>
              </a:r>
            </a:p>
            <a:p>
              <a:pPr algn="ctr"/>
              <a:r>
                <a:rPr lang="ja-JP" altLang="en-US" sz="500" b="1" dirty="0"/>
                <a:t>（システム提供事業者への支払分）</a:t>
              </a:r>
              <a:endParaRPr kumimoji="1" lang="ja-JP" altLang="en-US" sz="500" b="1" dirty="0"/>
            </a:p>
          </p:txBody>
        </p:sp>
        <p:cxnSp>
          <p:nvCxnSpPr>
            <p:cNvPr id="61" name="直線コネクタ 60">
              <a:extLst>
                <a:ext uri="{FF2B5EF4-FFF2-40B4-BE49-F238E27FC236}">
                  <a16:creationId xmlns:a16="http://schemas.microsoft.com/office/drawing/2014/main" id="{BAB7E996-C3E0-4767-A8E6-2C1EC2AA0DAE}"/>
                </a:ext>
              </a:extLst>
            </p:cNvPr>
            <p:cNvCxnSpPr>
              <a:cxnSpLocks/>
            </p:cNvCxnSpPr>
            <p:nvPr/>
          </p:nvCxnSpPr>
          <p:spPr>
            <a:xfrm>
              <a:off x="4094922" y="2862470"/>
              <a:ext cx="45985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CE8C7875-745F-47D2-8C7E-65037AF2B1B1}"/>
                </a:ext>
              </a:extLst>
            </p:cNvPr>
            <p:cNvCxnSpPr>
              <a:cxnSpLocks/>
              <a:endCxn id="59" idx="4"/>
            </p:cNvCxnSpPr>
            <p:nvPr/>
          </p:nvCxnSpPr>
          <p:spPr>
            <a:xfrm flipH="1" flipV="1">
              <a:off x="3485322" y="2799523"/>
              <a:ext cx="609600" cy="62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42BD70BE-6B1A-4CDF-85EE-1D449C7339C8}"/>
                </a:ext>
              </a:extLst>
            </p:cNvPr>
            <p:cNvCxnSpPr>
              <a:cxnSpLocks/>
            </p:cNvCxnSpPr>
            <p:nvPr/>
          </p:nvCxnSpPr>
          <p:spPr>
            <a:xfrm>
              <a:off x="4247322" y="3770245"/>
              <a:ext cx="48039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線矢印コネクタ 63">
              <a:extLst>
                <a:ext uri="{FF2B5EF4-FFF2-40B4-BE49-F238E27FC236}">
                  <a16:creationId xmlns:a16="http://schemas.microsoft.com/office/drawing/2014/main" id="{1A36E3C9-7305-4EF5-B10A-5D7136365BE1}"/>
                </a:ext>
              </a:extLst>
            </p:cNvPr>
            <p:cNvCxnSpPr>
              <a:cxnSpLocks/>
            </p:cNvCxnSpPr>
            <p:nvPr/>
          </p:nvCxnSpPr>
          <p:spPr>
            <a:xfrm flipH="1" flipV="1">
              <a:off x="3485322" y="3508801"/>
              <a:ext cx="762000" cy="261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テキスト ボックス 64">
              <a:extLst>
                <a:ext uri="{FF2B5EF4-FFF2-40B4-BE49-F238E27FC236}">
                  <a16:creationId xmlns:a16="http://schemas.microsoft.com/office/drawing/2014/main" id="{B3F168D8-A9FA-4A25-80BE-DF6B500B3165}"/>
                </a:ext>
              </a:extLst>
            </p:cNvPr>
            <p:cNvSpPr txBox="1"/>
            <p:nvPr/>
          </p:nvSpPr>
          <p:spPr>
            <a:xfrm>
              <a:off x="4304816" y="2941196"/>
              <a:ext cx="4833704" cy="1004534"/>
            </a:xfrm>
            <a:prstGeom prst="rect">
              <a:avLst/>
            </a:prstGeom>
            <a:noFill/>
          </p:spPr>
          <p:txBody>
            <a:bodyPr wrap="none" rtlCol="0">
              <a:spAutoFit/>
            </a:bodyPr>
            <a:lstStyle/>
            <a:p>
              <a:pPr algn="ctr"/>
              <a:r>
                <a:rPr lang="ja-JP" altLang="en-US" sz="500" b="1" dirty="0"/>
                <a:t>情報通信機器運用に要する費用</a:t>
              </a:r>
              <a:r>
                <a:rPr kumimoji="1" lang="en-US" altLang="ja-JP" sz="500" b="1" dirty="0"/>
                <a:t>\1,500(</a:t>
              </a:r>
              <a:r>
                <a:rPr kumimoji="1" lang="ja-JP" altLang="en-US" sz="500" b="1" dirty="0"/>
                <a:t>税別</a:t>
              </a:r>
              <a:r>
                <a:rPr kumimoji="1" lang="en-US" altLang="ja-JP" sz="500" b="1" dirty="0"/>
                <a:t>)</a:t>
              </a:r>
            </a:p>
            <a:p>
              <a:pPr algn="ctr"/>
              <a:r>
                <a:rPr lang="ja-JP" altLang="en-US" sz="500" b="1" dirty="0"/>
                <a:t>（保険外療養費として病院への支払分）</a:t>
              </a:r>
              <a:endParaRPr kumimoji="1" lang="ja-JP" altLang="en-US" sz="500" b="1" dirty="0"/>
            </a:p>
          </p:txBody>
        </p:sp>
        <p:cxnSp>
          <p:nvCxnSpPr>
            <p:cNvPr id="66" name="直線コネクタ 65">
              <a:extLst>
                <a:ext uri="{FF2B5EF4-FFF2-40B4-BE49-F238E27FC236}">
                  <a16:creationId xmlns:a16="http://schemas.microsoft.com/office/drawing/2014/main" id="{0BD2CCB8-B862-4A01-8D22-BE25D82F896A}"/>
                </a:ext>
              </a:extLst>
            </p:cNvPr>
            <p:cNvCxnSpPr>
              <a:cxnSpLocks/>
            </p:cNvCxnSpPr>
            <p:nvPr/>
          </p:nvCxnSpPr>
          <p:spPr>
            <a:xfrm>
              <a:off x="4644887" y="4737655"/>
              <a:ext cx="37172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68BF0E0B-9565-4C32-B352-DD3B19A3B3BF}"/>
                </a:ext>
              </a:extLst>
            </p:cNvPr>
            <p:cNvCxnSpPr>
              <a:cxnSpLocks/>
              <a:endCxn id="55" idx="4"/>
            </p:cNvCxnSpPr>
            <p:nvPr/>
          </p:nvCxnSpPr>
          <p:spPr>
            <a:xfrm flipH="1" flipV="1">
              <a:off x="3485322" y="4282109"/>
              <a:ext cx="1159565" cy="472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テキスト ボックス 67">
              <a:extLst>
                <a:ext uri="{FF2B5EF4-FFF2-40B4-BE49-F238E27FC236}">
                  <a16:creationId xmlns:a16="http://schemas.microsoft.com/office/drawing/2014/main" id="{CD201D57-976C-4126-ABB0-203B452639A0}"/>
                </a:ext>
              </a:extLst>
            </p:cNvPr>
            <p:cNvSpPr txBox="1"/>
            <p:nvPr/>
          </p:nvSpPr>
          <p:spPr>
            <a:xfrm>
              <a:off x="5126605" y="4207172"/>
              <a:ext cx="3235516" cy="690617"/>
            </a:xfrm>
            <a:prstGeom prst="rect">
              <a:avLst/>
            </a:prstGeom>
            <a:noFill/>
          </p:spPr>
          <p:txBody>
            <a:bodyPr wrap="none" rtlCol="0">
              <a:spAutoFit/>
            </a:bodyPr>
            <a:lstStyle/>
            <a:p>
              <a:pPr algn="ctr"/>
              <a:r>
                <a:rPr lang="ja-JP" altLang="en-US" sz="500" b="1" dirty="0"/>
                <a:t>保険診療費</a:t>
              </a:r>
              <a:r>
                <a:rPr kumimoji="1" lang="ja-JP" altLang="en-US" sz="500" b="1" dirty="0"/>
                <a:t>（再診料など）</a:t>
              </a:r>
            </a:p>
          </p:txBody>
        </p:sp>
        <p:sp>
          <p:nvSpPr>
            <p:cNvPr id="69" name="テキスト ボックス 68">
              <a:extLst>
                <a:ext uri="{FF2B5EF4-FFF2-40B4-BE49-F238E27FC236}">
                  <a16:creationId xmlns:a16="http://schemas.microsoft.com/office/drawing/2014/main" id="{0FDF4D1A-F15F-4DFD-BB59-4E959D5CF480}"/>
                </a:ext>
              </a:extLst>
            </p:cNvPr>
            <p:cNvSpPr txBox="1"/>
            <p:nvPr/>
          </p:nvSpPr>
          <p:spPr>
            <a:xfrm>
              <a:off x="1464870" y="1334944"/>
              <a:ext cx="6497120" cy="690617"/>
            </a:xfrm>
            <a:prstGeom prst="rect">
              <a:avLst/>
            </a:prstGeom>
            <a:noFill/>
          </p:spPr>
          <p:txBody>
            <a:bodyPr wrap="none" rtlCol="0">
              <a:spAutoFit/>
            </a:bodyPr>
            <a:lstStyle/>
            <a:p>
              <a:r>
                <a:rPr kumimoji="1" lang="ja-JP" altLang="en-US" sz="500" b="1" dirty="0"/>
                <a:t>＜オンライン診療において患者さんにご負担いただく費用＞</a:t>
              </a:r>
            </a:p>
          </p:txBody>
        </p:sp>
      </p:grpSp>
      <p:graphicFrame>
        <p:nvGraphicFramePr>
          <p:cNvPr id="70" name="表 80">
            <a:extLst>
              <a:ext uri="{FF2B5EF4-FFF2-40B4-BE49-F238E27FC236}">
                <a16:creationId xmlns:a16="http://schemas.microsoft.com/office/drawing/2014/main" id="{62CF299A-FCED-4506-84E5-20F83654AA36}"/>
              </a:ext>
            </a:extLst>
          </p:cNvPr>
          <p:cNvGraphicFramePr>
            <a:graphicFrameLocks noGrp="1"/>
          </p:cNvGraphicFramePr>
          <p:nvPr>
            <p:extLst>
              <p:ext uri="{D42A27DB-BD31-4B8C-83A1-F6EECF244321}">
                <p14:modId xmlns:p14="http://schemas.microsoft.com/office/powerpoint/2010/main" val="2229077839"/>
              </p:ext>
            </p:extLst>
          </p:nvPr>
        </p:nvGraphicFramePr>
        <p:xfrm>
          <a:off x="1589379" y="3719003"/>
          <a:ext cx="3214434" cy="444600"/>
        </p:xfrm>
        <a:graphic>
          <a:graphicData uri="http://schemas.openxmlformats.org/drawingml/2006/table">
            <a:tbl>
              <a:tblPr firstRow="1" bandRow="1">
                <a:tableStyleId>{5940675A-B579-460E-94D1-54222C63F5DA}</a:tableStyleId>
              </a:tblPr>
              <a:tblGrid>
                <a:gridCol w="1607217">
                  <a:extLst>
                    <a:ext uri="{9D8B030D-6E8A-4147-A177-3AD203B41FA5}">
                      <a16:colId xmlns:a16="http://schemas.microsoft.com/office/drawing/2014/main" val="1352182991"/>
                    </a:ext>
                  </a:extLst>
                </a:gridCol>
                <a:gridCol w="1607217">
                  <a:extLst>
                    <a:ext uri="{9D8B030D-6E8A-4147-A177-3AD203B41FA5}">
                      <a16:colId xmlns:a16="http://schemas.microsoft.com/office/drawing/2014/main" val="3543566834"/>
                    </a:ext>
                  </a:extLst>
                </a:gridCol>
              </a:tblGrid>
              <a:tr h="0">
                <a:tc gridSpan="2">
                  <a:txBody>
                    <a:bodyPr/>
                    <a:lstStyle/>
                    <a:p>
                      <a:pPr algn="ctr"/>
                      <a:r>
                        <a:rPr kumimoji="1" lang="ja-JP" altLang="en-US" sz="500" b="1" dirty="0"/>
                        <a:t>オンライン診療を実施した場合に必要となる保険外療養費</a:t>
                      </a:r>
                    </a:p>
                  </a:txBody>
                  <a:tcPr marL="36000" marR="36000" marT="36000" marB="36000">
                    <a:solidFill>
                      <a:schemeClr val="accent2">
                        <a:lumMod val="60000"/>
                        <a:lumOff val="40000"/>
                      </a:schemeClr>
                    </a:solidFill>
                  </a:tcPr>
                </a:tc>
                <a:tc hMerge="1">
                  <a:txBody>
                    <a:bodyPr/>
                    <a:lstStyle/>
                    <a:p>
                      <a:endParaRPr kumimoji="1" lang="ja-JP" altLang="en-US" sz="900" dirty="0"/>
                    </a:p>
                  </a:txBody>
                  <a:tcPr/>
                </a:tc>
                <a:extLst>
                  <a:ext uri="{0D108BD9-81ED-4DB2-BD59-A6C34878D82A}">
                    <a16:rowId xmlns:a16="http://schemas.microsoft.com/office/drawing/2014/main" val="3343324663"/>
                  </a:ext>
                </a:extLst>
              </a:tr>
              <a:tr h="0">
                <a:tc>
                  <a:txBody>
                    <a:bodyPr/>
                    <a:lstStyle/>
                    <a:p>
                      <a:r>
                        <a:rPr kumimoji="1" lang="ja-JP" altLang="en-US" sz="500" dirty="0"/>
                        <a:t>情報通信機器の運用にかかる費用</a:t>
                      </a:r>
                    </a:p>
                  </a:txBody>
                  <a:tcPr marL="36000" marR="36000" marT="36000" marB="36000"/>
                </a:tc>
                <a:tc>
                  <a:txBody>
                    <a:bodyPr/>
                    <a:lstStyle/>
                    <a:p>
                      <a:pPr algn="r"/>
                      <a:r>
                        <a:rPr kumimoji="1" lang="ja-JP" altLang="en-US" sz="500" dirty="0"/>
                        <a:t>１，５００円（税別）</a:t>
                      </a:r>
                    </a:p>
                  </a:txBody>
                  <a:tcPr marL="36000" marR="36000" marT="36000" marB="36000"/>
                </a:tc>
                <a:extLst>
                  <a:ext uri="{0D108BD9-81ED-4DB2-BD59-A6C34878D82A}">
                    <a16:rowId xmlns:a16="http://schemas.microsoft.com/office/drawing/2014/main" val="2946053499"/>
                  </a:ext>
                </a:extLst>
              </a:tr>
              <a:tr h="0">
                <a:tc>
                  <a:txBody>
                    <a:bodyPr/>
                    <a:lstStyle/>
                    <a:p>
                      <a:r>
                        <a:rPr kumimoji="1" lang="ja-JP" altLang="en-US" sz="500" dirty="0"/>
                        <a:t>システム利用料　</a:t>
                      </a:r>
                      <a:r>
                        <a:rPr kumimoji="1" lang="ja-JP" altLang="en-US" sz="400" dirty="0"/>
                        <a:t>（</a:t>
                      </a:r>
                      <a:r>
                        <a:rPr kumimoji="1" lang="en-US" altLang="ja-JP" sz="400" dirty="0"/>
                        <a:t>※2020</a:t>
                      </a:r>
                      <a:r>
                        <a:rPr kumimoji="1" lang="ja-JP" altLang="en-US" sz="400" dirty="0"/>
                        <a:t>年</a:t>
                      </a:r>
                      <a:r>
                        <a:rPr kumimoji="1" lang="en-US" altLang="ja-JP" sz="400" dirty="0"/>
                        <a:t>9</a:t>
                      </a:r>
                      <a:r>
                        <a:rPr kumimoji="1" lang="ja-JP" altLang="en-US" sz="400" dirty="0"/>
                        <a:t>月末まで無料）</a:t>
                      </a:r>
                      <a:endParaRPr kumimoji="1" lang="en-US" altLang="ja-JP" sz="500" dirty="0"/>
                    </a:p>
                  </a:txBody>
                  <a:tcPr marL="36000" marR="36000" marT="36000" marB="36000"/>
                </a:tc>
                <a:tc>
                  <a:txBody>
                    <a:bodyPr/>
                    <a:lstStyle/>
                    <a:p>
                      <a:pPr algn="r"/>
                      <a:r>
                        <a:rPr kumimoji="1" lang="ja-JP" altLang="en-US" sz="500" dirty="0"/>
                        <a:t>５００円（税別）</a:t>
                      </a:r>
                    </a:p>
                  </a:txBody>
                  <a:tcPr marL="36000" marR="36000" marT="36000" marB="36000"/>
                </a:tc>
                <a:extLst>
                  <a:ext uri="{0D108BD9-81ED-4DB2-BD59-A6C34878D82A}">
                    <a16:rowId xmlns:a16="http://schemas.microsoft.com/office/drawing/2014/main" val="3961367415"/>
                  </a:ext>
                </a:extLst>
              </a:tr>
            </a:tbl>
          </a:graphicData>
        </a:graphic>
      </p:graphicFrame>
      <p:cxnSp>
        <p:nvCxnSpPr>
          <p:cNvPr id="50" name="コネクタ: カギ線 49">
            <a:extLst>
              <a:ext uri="{FF2B5EF4-FFF2-40B4-BE49-F238E27FC236}">
                <a16:creationId xmlns:a16="http://schemas.microsoft.com/office/drawing/2014/main" id="{5358FE16-749C-473E-9C0B-38DE272F9A0D}"/>
              </a:ext>
            </a:extLst>
          </p:cNvPr>
          <p:cNvCxnSpPr>
            <a:cxnSpLocks/>
            <a:stCxn id="35" idx="3"/>
            <a:endCxn id="51" idx="1"/>
          </p:cNvCxnSpPr>
          <p:nvPr/>
        </p:nvCxnSpPr>
        <p:spPr>
          <a:xfrm flipV="1">
            <a:off x="2960638" y="6937609"/>
            <a:ext cx="2336603" cy="12456"/>
          </a:xfrm>
          <a:prstGeom prst="bentConnector3">
            <a:avLst>
              <a:gd name="adj1" fmla="val 50000"/>
            </a:avLst>
          </a:prstGeom>
          <a:ln w="12700">
            <a:solidFill>
              <a:srgbClr val="FB05FB"/>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1BB821AF-FDBF-49EA-97F1-82A5C154B8E0}"/>
              </a:ext>
            </a:extLst>
          </p:cNvPr>
          <p:cNvSpPr txBox="1"/>
          <p:nvPr/>
        </p:nvSpPr>
        <p:spPr>
          <a:xfrm>
            <a:off x="5297241" y="6860665"/>
            <a:ext cx="1427671" cy="153888"/>
          </a:xfrm>
          <a:prstGeom prst="rect">
            <a:avLst/>
          </a:prstGeom>
          <a:noFill/>
          <a:ln>
            <a:solidFill>
              <a:srgbClr val="0070C0"/>
            </a:solidFill>
          </a:ln>
        </p:spPr>
        <p:txBody>
          <a:bodyPr wrap="square" rtlCol="0">
            <a:spAutoFit/>
          </a:bodyPr>
          <a:lstStyle/>
          <a:p>
            <a:pPr algn="ctr"/>
            <a:r>
              <a:rPr kumimoji="1" lang="ja-JP" altLang="en-US" sz="400" b="1" dirty="0">
                <a:solidFill>
                  <a:srgbClr val="FB05FB"/>
                </a:solidFill>
              </a:rPr>
              <a:t>別紙オンライン診療お問い合わせフォームへ</a:t>
            </a:r>
          </a:p>
        </p:txBody>
      </p:sp>
    </p:spTree>
    <p:extLst>
      <p:ext uri="{BB962C8B-B14F-4D97-AF65-F5344CB8AC3E}">
        <p14:creationId xmlns:p14="http://schemas.microsoft.com/office/powerpoint/2010/main" val="2373209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F3A0185-682A-42E1-B70D-2BC961BFC1B6}"/>
              </a:ext>
            </a:extLst>
          </p:cNvPr>
          <p:cNvPicPr>
            <a:picLocks noChangeAspect="1"/>
          </p:cNvPicPr>
          <p:nvPr/>
        </p:nvPicPr>
        <p:blipFill rotWithShape="1">
          <a:blip r:embed="rId2">
            <a:extLst>
              <a:ext uri="{28A0092B-C50C-407E-A947-70E740481C1C}">
                <a14:useLocalDpi xmlns:a14="http://schemas.microsoft.com/office/drawing/2010/main" val="0"/>
              </a:ext>
            </a:extLst>
          </a:blip>
          <a:srcRect t="53119"/>
          <a:stretch/>
        </p:blipFill>
        <p:spPr>
          <a:xfrm>
            <a:off x="0" y="0"/>
            <a:ext cx="5239711" cy="7983415"/>
          </a:xfrm>
          <a:prstGeom prst="rect">
            <a:avLst/>
          </a:prstGeom>
        </p:spPr>
      </p:pic>
      <p:sp>
        <p:nvSpPr>
          <p:cNvPr id="9" name="吹き出し: 角を丸めた四角形 8">
            <a:extLst>
              <a:ext uri="{FF2B5EF4-FFF2-40B4-BE49-F238E27FC236}">
                <a16:creationId xmlns:a16="http://schemas.microsoft.com/office/drawing/2014/main" id="{ED581CB1-FFB0-4C97-BE55-C0C205A16B47}"/>
              </a:ext>
            </a:extLst>
          </p:cNvPr>
          <p:cNvSpPr/>
          <p:nvPr/>
        </p:nvSpPr>
        <p:spPr>
          <a:xfrm>
            <a:off x="4907280" y="2002302"/>
            <a:ext cx="1950720" cy="2233246"/>
          </a:xfrm>
          <a:prstGeom prst="wedgeRoundRectCallout">
            <a:avLst>
              <a:gd name="adj1" fmla="val -44345"/>
              <a:gd name="adj2" fmla="val 6909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r>
              <a:rPr kumimoji="1" lang="ja-JP" altLang="en-US" sz="1400" dirty="0"/>
              <a:t>③病院公式</a:t>
            </a:r>
            <a:r>
              <a:rPr kumimoji="1" lang="en-US" altLang="ja-JP" sz="1400" dirty="0"/>
              <a:t>HP</a:t>
            </a:r>
          </a:p>
          <a:p>
            <a:r>
              <a:rPr kumimoji="1" lang="ja-JP" altLang="en-US" sz="1400" dirty="0"/>
              <a:t>“患者さんへ”ページ</a:t>
            </a:r>
            <a:endParaRPr kumimoji="1" lang="en-US" altLang="ja-JP" sz="1400" dirty="0"/>
          </a:p>
          <a:p>
            <a:r>
              <a:rPr kumimoji="1" lang="ja-JP" altLang="en-US" sz="1400" dirty="0"/>
              <a:t>「一部診療科によるオンライン診療開始のお知らせ」</a:t>
            </a:r>
            <a:endParaRPr kumimoji="1" lang="en-US" altLang="ja-JP" sz="1400" dirty="0"/>
          </a:p>
          <a:p>
            <a:r>
              <a:rPr kumimoji="1" lang="ja-JP" altLang="en-US" sz="1400" dirty="0"/>
              <a:t>追加ページ</a:t>
            </a:r>
            <a:endParaRPr kumimoji="1" lang="en-US" altLang="ja-JP" sz="1400" dirty="0"/>
          </a:p>
          <a:p>
            <a:r>
              <a:rPr kumimoji="1" lang="ja-JP" altLang="en-US" sz="1400" u="sng" dirty="0"/>
              <a:t>（２／２）</a:t>
            </a:r>
          </a:p>
        </p:txBody>
      </p:sp>
      <p:cxnSp>
        <p:nvCxnSpPr>
          <p:cNvPr id="10" name="コネクタ: カギ線 9">
            <a:extLst>
              <a:ext uri="{FF2B5EF4-FFF2-40B4-BE49-F238E27FC236}">
                <a16:creationId xmlns:a16="http://schemas.microsoft.com/office/drawing/2014/main" id="{FB1605ED-6D82-40B0-B5E2-572E0E5DC030}"/>
              </a:ext>
            </a:extLst>
          </p:cNvPr>
          <p:cNvCxnSpPr>
            <a:cxnSpLocks/>
            <a:endCxn id="11" idx="1"/>
          </p:cNvCxnSpPr>
          <p:nvPr/>
        </p:nvCxnSpPr>
        <p:spPr>
          <a:xfrm>
            <a:off x="2827020" y="6693769"/>
            <a:ext cx="2412691" cy="12700"/>
          </a:xfrm>
          <a:prstGeom prst="bentConnector3">
            <a:avLst>
              <a:gd name="adj1" fmla="val 50000"/>
            </a:avLst>
          </a:prstGeom>
          <a:ln w="12700">
            <a:solidFill>
              <a:srgbClr val="FB05FB"/>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92B161D5-F960-4E85-B0F8-5FD253FEC936}"/>
              </a:ext>
            </a:extLst>
          </p:cNvPr>
          <p:cNvSpPr txBox="1"/>
          <p:nvPr/>
        </p:nvSpPr>
        <p:spPr>
          <a:xfrm>
            <a:off x="5239711" y="6616825"/>
            <a:ext cx="1427671" cy="153888"/>
          </a:xfrm>
          <a:prstGeom prst="rect">
            <a:avLst/>
          </a:prstGeom>
          <a:noFill/>
          <a:ln>
            <a:solidFill>
              <a:srgbClr val="0070C0"/>
            </a:solidFill>
          </a:ln>
        </p:spPr>
        <p:txBody>
          <a:bodyPr wrap="square" rtlCol="0">
            <a:spAutoFit/>
          </a:bodyPr>
          <a:lstStyle/>
          <a:p>
            <a:pPr algn="ctr"/>
            <a:r>
              <a:rPr kumimoji="1" lang="ja-JP" altLang="en-US" sz="400" b="1" dirty="0">
                <a:solidFill>
                  <a:srgbClr val="FB05FB"/>
                </a:solidFill>
              </a:rPr>
              <a:t>別紙オンライン診療お問い合わせフォームへ</a:t>
            </a:r>
          </a:p>
        </p:txBody>
      </p:sp>
      <p:cxnSp>
        <p:nvCxnSpPr>
          <p:cNvPr id="13" name="コネクタ: カギ線 12">
            <a:extLst>
              <a:ext uri="{FF2B5EF4-FFF2-40B4-BE49-F238E27FC236}">
                <a16:creationId xmlns:a16="http://schemas.microsoft.com/office/drawing/2014/main" id="{87D5DDC7-0D80-4980-AA64-1FE06FA8EF7C}"/>
              </a:ext>
            </a:extLst>
          </p:cNvPr>
          <p:cNvCxnSpPr>
            <a:cxnSpLocks/>
            <a:endCxn id="14" idx="1"/>
          </p:cNvCxnSpPr>
          <p:nvPr/>
        </p:nvCxnSpPr>
        <p:spPr>
          <a:xfrm rot="16200000" flipH="1">
            <a:off x="3707638" y="-114527"/>
            <a:ext cx="120509" cy="3068190"/>
          </a:xfrm>
          <a:prstGeom prst="bentConnector2">
            <a:avLst/>
          </a:prstGeom>
          <a:ln w="12700">
            <a:solidFill>
              <a:srgbClr val="FB05FB"/>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5E384941-4AAC-4835-A85F-32759919AFA2}"/>
              </a:ext>
            </a:extLst>
          </p:cNvPr>
          <p:cNvSpPr txBox="1"/>
          <p:nvPr/>
        </p:nvSpPr>
        <p:spPr>
          <a:xfrm>
            <a:off x="5301987" y="1372101"/>
            <a:ext cx="1261883" cy="215444"/>
          </a:xfrm>
          <a:prstGeom prst="rect">
            <a:avLst/>
          </a:prstGeom>
          <a:noFill/>
          <a:ln>
            <a:solidFill>
              <a:srgbClr val="0070C0"/>
            </a:solidFill>
          </a:ln>
        </p:spPr>
        <p:txBody>
          <a:bodyPr wrap="square" rtlCol="0">
            <a:spAutoFit/>
          </a:bodyPr>
          <a:lstStyle/>
          <a:p>
            <a:pPr algn="ctr"/>
            <a:r>
              <a:rPr kumimoji="1" lang="ja-JP" altLang="en-US" sz="400" b="1" dirty="0">
                <a:solidFill>
                  <a:srgbClr val="FB05FB"/>
                </a:solidFill>
              </a:rPr>
              <a:t>ベンダー作成</a:t>
            </a:r>
            <a:r>
              <a:rPr kumimoji="1" lang="en-US" altLang="ja-JP" sz="400" b="1" dirty="0">
                <a:solidFill>
                  <a:srgbClr val="FB05FB"/>
                </a:solidFill>
              </a:rPr>
              <a:t>PDF</a:t>
            </a:r>
            <a:r>
              <a:rPr kumimoji="1" lang="ja-JP" altLang="en-US" sz="400" b="1" dirty="0">
                <a:solidFill>
                  <a:srgbClr val="FB05FB"/>
                </a:solidFill>
              </a:rPr>
              <a:t>文書表示（ダウンロード）</a:t>
            </a:r>
            <a:endParaRPr kumimoji="1" lang="en-US" altLang="ja-JP" sz="400" b="1" dirty="0">
              <a:solidFill>
                <a:srgbClr val="FB05FB"/>
              </a:solidFill>
            </a:endParaRPr>
          </a:p>
          <a:p>
            <a:pPr algn="ctr"/>
            <a:r>
              <a:rPr kumimoji="1" lang="en-US" altLang="ja-JP" sz="400" b="1" dirty="0">
                <a:solidFill>
                  <a:srgbClr val="FB05FB"/>
                </a:solidFill>
              </a:rPr>
              <a:t>※</a:t>
            </a:r>
            <a:r>
              <a:rPr kumimoji="1" lang="ja-JP" altLang="en-US" sz="400" b="1" dirty="0">
                <a:solidFill>
                  <a:srgbClr val="FB05FB"/>
                </a:solidFill>
              </a:rPr>
              <a:t>別紙参照</a:t>
            </a:r>
          </a:p>
        </p:txBody>
      </p:sp>
      <p:cxnSp>
        <p:nvCxnSpPr>
          <p:cNvPr id="15" name="コネクタ: カギ線 14">
            <a:extLst>
              <a:ext uri="{FF2B5EF4-FFF2-40B4-BE49-F238E27FC236}">
                <a16:creationId xmlns:a16="http://schemas.microsoft.com/office/drawing/2014/main" id="{F9D6BE10-3C21-471C-B43C-9D1FA85BEDAC}"/>
              </a:ext>
            </a:extLst>
          </p:cNvPr>
          <p:cNvCxnSpPr>
            <a:cxnSpLocks/>
            <a:endCxn id="16" idx="1"/>
          </p:cNvCxnSpPr>
          <p:nvPr/>
        </p:nvCxnSpPr>
        <p:spPr>
          <a:xfrm>
            <a:off x="4114800" y="1379738"/>
            <a:ext cx="1187187" cy="383829"/>
          </a:xfrm>
          <a:prstGeom prst="bentConnector3">
            <a:avLst>
              <a:gd name="adj1" fmla="val -65"/>
            </a:avLst>
          </a:prstGeom>
          <a:ln w="12700">
            <a:solidFill>
              <a:srgbClr val="FB05FB"/>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F43B14BE-5A9C-4BAF-AC8F-619FD8A83F22}"/>
              </a:ext>
            </a:extLst>
          </p:cNvPr>
          <p:cNvSpPr txBox="1"/>
          <p:nvPr/>
        </p:nvSpPr>
        <p:spPr>
          <a:xfrm>
            <a:off x="5301987" y="1625067"/>
            <a:ext cx="1056700" cy="276999"/>
          </a:xfrm>
          <a:prstGeom prst="rect">
            <a:avLst/>
          </a:prstGeom>
          <a:noFill/>
          <a:ln>
            <a:solidFill>
              <a:srgbClr val="0070C0"/>
            </a:solidFill>
          </a:ln>
        </p:spPr>
        <p:txBody>
          <a:bodyPr wrap="none" rtlCol="0">
            <a:spAutoFit/>
          </a:bodyPr>
          <a:lstStyle/>
          <a:p>
            <a:r>
              <a:rPr kumimoji="1" lang="en-US" altLang="ja-JP" sz="400" b="1" dirty="0" err="1">
                <a:solidFill>
                  <a:srgbClr val="FB05FB"/>
                </a:solidFill>
              </a:rPr>
              <a:t>mailto</a:t>
            </a:r>
            <a:r>
              <a:rPr kumimoji="1" lang="ja-JP" altLang="en-US" sz="400" b="1" dirty="0">
                <a:solidFill>
                  <a:srgbClr val="FB05FB"/>
                </a:solidFill>
              </a:rPr>
              <a:t>：</a:t>
            </a:r>
            <a:r>
              <a:rPr kumimoji="1" lang="en-US" altLang="ja-JP" sz="400" b="1" dirty="0">
                <a:solidFill>
                  <a:srgbClr val="FB05FB"/>
                </a:solidFill>
                <a:hlinkClick r:id="rId3"/>
              </a:rPr>
              <a:t>inquiry@caradamedica.co.jp</a:t>
            </a:r>
            <a:endParaRPr kumimoji="1" lang="en-US" altLang="ja-JP" sz="400" b="1" dirty="0">
              <a:solidFill>
                <a:srgbClr val="FB05FB"/>
              </a:solidFill>
            </a:endParaRPr>
          </a:p>
          <a:p>
            <a:r>
              <a:rPr kumimoji="1" lang="en-US" altLang="ja-JP" sz="400" b="1" dirty="0">
                <a:solidFill>
                  <a:srgbClr val="FB05FB"/>
                </a:solidFill>
              </a:rPr>
              <a:t>※</a:t>
            </a:r>
            <a:r>
              <a:rPr kumimoji="1" lang="ja-JP" altLang="en-US" sz="400" b="1" dirty="0">
                <a:solidFill>
                  <a:srgbClr val="FB05FB"/>
                </a:solidFill>
              </a:rPr>
              <a:t>バナー押下で上記宛先メーラー起動</a:t>
            </a:r>
            <a:endParaRPr kumimoji="1" lang="en-US" altLang="ja-JP" sz="400" b="1" dirty="0">
              <a:solidFill>
                <a:srgbClr val="FB05FB"/>
              </a:solidFill>
            </a:endParaRPr>
          </a:p>
          <a:p>
            <a:r>
              <a:rPr kumimoji="1" lang="en-US" altLang="ja-JP" sz="400" b="1" dirty="0">
                <a:solidFill>
                  <a:srgbClr val="FB05FB"/>
                </a:solidFill>
              </a:rPr>
              <a:t>※</a:t>
            </a:r>
            <a:r>
              <a:rPr kumimoji="1" lang="ja-JP" altLang="en-US" sz="400" b="1" dirty="0">
                <a:solidFill>
                  <a:srgbClr val="FB05FB"/>
                </a:solidFill>
              </a:rPr>
              <a:t>宛先はベンダーサポート窓口</a:t>
            </a:r>
            <a:endParaRPr kumimoji="1" lang="en-US" altLang="ja-JP" sz="400" b="1" dirty="0">
              <a:solidFill>
                <a:srgbClr val="FB05FB"/>
              </a:solidFill>
            </a:endParaRPr>
          </a:p>
        </p:txBody>
      </p:sp>
    </p:spTree>
    <p:extLst>
      <p:ext uri="{BB962C8B-B14F-4D97-AF65-F5344CB8AC3E}">
        <p14:creationId xmlns:p14="http://schemas.microsoft.com/office/powerpoint/2010/main" val="679724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8DCE930-5AF0-4C88-896E-0E049A2479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3" y="0"/>
            <a:ext cx="6854653" cy="9144000"/>
          </a:xfrm>
          <a:prstGeom prst="rect">
            <a:avLst/>
          </a:prstGeom>
        </p:spPr>
      </p:pic>
      <p:sp>
        <p:nvSpPr>
          <p:cNvPr id="6" name="吹き出し: 角を丸めた四角形 5">
            <a:extLst>
              <a:ext uri="{FF2B5EF4-FFF2-40B4-BE49-F238E27FC236}">
                <a16:creationId xmlns:a16="http://schemas.microsoft.com/office/drawing/2014/main" id="{652EA816-D9EC-46C0-962B-EE588D79127D}"/>
              </a:ext>
            </a:extLst>
          </p:cNvPr>
          <p:cNvSpPr/>
          <p:nvPr/>
        </p:nvSpPr>
        <p:spPr>
          <a:xfrm>
            <a:off x="0" y="0"/>
            <a:ext cx="2014030" cy="2336800"/>
          </a:xfrm>
          <a:prstGeom prst="wedgeRoundRectCallout">
            <a:avLst>
              <a:gd name="adj1" fmla="val 46531"/>
              <a:gd name="adj2" fmla="val 6332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r>
              <a:rPr kumimoji="1" lang="en-US" altLang="ja-JP" dirty="0"/>
              <a:t>CARADA</a:t>
            </a:r>
            <a:r>
              <a:rPr kumimoji="1" lang="ja-JP" altLang="en-US" dirty="0"/>
              <a:t>オンライン診療バナーよりリンク</a:t>
            </a:r>
            <a:endParaRPr kumimoji="1" lang="en-US" altLang="ja-JP" dirty="0"/>
          </a:p>
          <a:p>
            <a:r>
              <a:rPr kumimoji="1" lang="ja-JP" altLang="en-US" dirty="0"/>
              <a:t>ユーザー登録</a:t>
            </a:r>
            <a:endParaRPr kumimoji="1" lang="en-US" altLang="ja-JP" dirty="0"/>
          </a:p>
          <a:p>
            <a:r>
              <a:rPr kumimoji="1" lang="ja-JP" altLang="en-US" dirty="0"/>
              <a:t>　　　ページ</a:t>
            </a:r>
            <a:endParaRPr kumimoji="1" lang="en-US" altLang="ja-JP" dirty="0"/>
          </a:p>
          <a:p>
            <a:r>
              <a:rPr kumimoji="1" lang="ja-JP" altLang="en-US" dirty="0"/>
              <a:t>（</a:t>
            </a:r>
            <a:r>
              <a:rPr kumimoji="1" lang="en-US" altLang="ja-JP" dirty="0"/>
              <a:t>※</a:t>
            </a:r>
            <a:r>
              <a:rPr kumimoji="1" lang="ja-JP" altLang="en-US" dirty="0"/>
              <a:t>ベンダーの　</a:t>
            </a:r>
            <a:br>
              <a:rPr kumimoji="1" lang="en-US" altLang="ja-JP" dirty="0"/>
            </a:br>
            <a:r>
              <a:rPr kumimoji="1" lang="ja-JP" altLang="en-US" dirty="0"/>
              <a:t>　　ページ）</a:t>
            </a:r>
          </a:p>
        </p:txBody>
      </p:sp>
    </p:spTree>
    <p:extLst>
      <p:ext uri="{BB962C8B-B14F-4D97-AF65-F5344CB8AC3E}">
        <p14:creationId xmlns:p14="http://schemas.microsoft.com/office/powerpoint/2010/main" val="728108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4A6844C2-9FE4-4AA9-B063-441DE0FE16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72" y="0"/>
            <a:ext cx="5254465" cy="9144000"/>
          </a:xfrm>
          <a:prstGeom prst="rect">
            <a:avLst/>
          </a:prstGeom>
        </p:spPr>
      </p:pic>
      <p:sp>
        <p:nvSpPr>
          <p:cNvPr id="6" name="右中かっこ 5">
            <a:extLst>
              <a:ext uri="{FF2B5EF4-FFF2-40B4-BE49-F238E27FC236}">
                <a16:creationId xmlns:a16="http://schemas.microsoft.com/office/drawing/2014/main" id="{882049CB-07C0-4365-960A-59532332E77F}"/>
              </a:ext>
            </a:extLst>
          </p:cNvPr>
          <p:cNvSpPr/>
          <p:nvPr/>
        </p:nvSpPr>
        <p:spPr>
          <a:xfrm>
            <a:off x="3929289" y="5377090"/>
            <a:ext cx="449943" cy="1623786"/>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B7A692E7-F3EC-4AA4-9F12-60C32C71048E}"/>
              </a:ext>
            </a:extLst>
          </p:cNvPr>
          <p:cNvSpPr/>
          <p:nvPr/>
        </p:nvSpPr>
        <p:spPr>
          <a:xfrm>
            <a:off x="1882775" y="3571875"/>
            <a:ext cx="2352675" cy="476250"/>
          </a:xfrm>
          <a:prstGeom prst="round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22" name="吹き出し: 角を丸めた四角形 21">
            <a:extLst>
              <a:ext uri="{FF2B5EF4-FFF2-40B4-BE49-F238E27FC236}">
                <a16:creationId xmlns:a16="http://schemas.microsoft.com/office/drawing/2014/main" id="{D31A8C4C-F36B-4EBD-848E-801B8C6705A8}"/>
              </a:ext>
            </a:extLst>
          </p:cNvPr>
          <p:cNvSpPr/>
          <p:nvPr/>
        </p:nvSpPr>
        <p:spPr>
          <a:xfrm>
            <a:off x="3633636" y="1347393"/>
            <a:ext cx="2933993" cy="1832299"/>
          </a:xfrm>
          <a:prstGeom prst="wedgeRoundRectCallout">
            <a:avLst>
              <a:gd name="adj1" fmla="val -30629"/>
              <a:gd name="adj2" fmla="val 7292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dirty="0"/>
          </a:p>
        </p:txBody>
      </p:sp>
      <p:pic>
        <p:nvPicPr>
          <p:cNvPr id="16" name="図 15">
            <a:extLst>
              <a:ext uri="{FF2B5EF4-FFF2-40B4-BE49-F238E27FC236}">
                <a16:creationId xmlns:a16="http://schemas.microsoft.com/office/drawing/2014/main" id="{08814C3F-EFF9-4BA4-A40E-B5B06F7143C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5000"/>
                    </a14:imgEffect>
                  </a14:imgLayer>
                </a14:imgProps>
              </a:ext>
            </a:extLst>
          </a:blip>
          <a:stretch>
            <a:fillRect/>
          </a:stretch>
        </p:blipFill>
        <p:spPr>
          <a:xfrm>
            <a:off x="3686591" y="1504725"/>
            <a:ext cx="2789981" cy="645634"/>
          </a:xfrm>
          <a:prstGeom prst="rect">
            <a:avLst/>
          </a:prstGeom>
          <a:ln w="6350" cap="sq">
            <a:solidFill>
              <a:srgbClr val="000000"/>
            </a:solidFill>
            <a:prstDash val="solid"/>
            <a:miter lim="800000"/>
          </a:ln>
          <a:effectLst>
            <a:outerShdw blurRad="50800" dist="38100" dir="2700000" algn="tl" rotWithShape="0">
              <a:srgbClr val="000000">
                <a:alpha val="43000"/>
              </a:srgbClr>
            </a:outerShdw>
          </a:effectLst>
        </p:spPr>
      </p:pic>
      <p:sp>
        <p:nvSpPr>
          <p:cNvPr id="23" name="テキスト ボックス 22">
            <a:extLst>
              <a:ext uri="{FF2B5EF4-FFF2-40B4-BE49-F238E27FC236}">
                <a16:creationId xmlns:a16="http://schemas.microsoft.com/office/drawing/2014/main" id="{1A6E2F59-421E-4084-A690-C602EA611D31}"/>
              </a:ext>
            </a:extLst>
          </p:cNvPr>
          <p:cNvSpPr txBox="1"/>
          <p:nvPr/>
        </p:nvSpPr>
        <p:spPr>
          <a:xfrm>
            <a:off x="3576570" y="2203360"/>
            <a:ext cx="3082895" cy="830997"/>
          </a:xfrm>
          <a:prstGeom prst="rect">
            <a:avLst/>
          </a:prstGeom>
          <a:noFill/>
        </p:spPr>
        <p:txBody>
          <a:bodyPr wrap="none" rtlCol="0">
            <a:spAutoFit/>
          </a:bodyPr>
          <a:lstStyle/>
          <a:p>
            <a:r>
              <a:rPr kumimoji="1" lang="en-US" altLang="ja-JP" sz="1200" dirty="0"/>
              <a:t>※</a:t>
            </a:r>
            <a:r>
              <a:rPr kumimoji="1" lang="ja-JP" altLang="en-US" sz="1200" b="1" dirty="0">
                <a:solidFill>
                  <a:srgbClr val="FF0000"/>
                </a:solidFill>
              </a:rPr>
              <a:t>“対面再診予約あり”＆“予約振替</a:t>
            </a:r>
            <a:endParaRPr kumimoji="1" lang="en-US" altLang="ja-JP" sz="1200" b="1" dirty="0">
              <a:solidFill>
                <a:srgbClr val="FF0000"/>
              </a:solidFill>
            </a:endParaRPr>
          </a:p>
          <a:p>
            <a:r>
              <a:rPr kumimoji="1" lang="ja-JP" altLang="en-US" sz="1200" b="1" dirty="0">
                <a:solidFill>
                  <a:srgbClr val="FF0000"/>
                </a:solidFill>
              </a:rPr>
              <a:t>希望しない“</a:t>
            </a:r>
            <a:r>
              <a:rPr kumimoji="1" lang="ja-JP" altLang="en-US" sz="1200" dirty="0"/>
              <a:t>→</a:t>
            </a:r>
            <a:endParaRPr kumimoji="1" lang="en-US" altLang="ja-JP" sz="1200" dirty="0"/>
          </a:p>
          <a:p>
            <a:r>
              <a:rPr kumimoji="1" lang="ja-JP" altLang="en-US" sz="1200" u="sng" dirty="0"/>
              <a:t>日付チェック</a:t>
            </a:r>
            <a:r>
              <a:rPr kumimoji="1" lang="en-US" altLang="ja-JP" sz="1200" u="sng" dirty="0"/>
              <a:t>(</a:t>
            </a:r>
            <a:r>
              <a:rPr kumimoji="1" lang="ja-JP" altLang="en-US" sz="1200" u="sng" dirty="0"/>
              <a:t>７日後以降</a:t>
            </a:r>
            <a:r>
              <a:rPr kumimoji="1" lang="en-US" altLang="ja-JP" sz="1200" u="sng" dirty="0"/>
              <a:t>)</a:t>
            </a:r>
            <a:r>
              <a:rPr kumimoji="1" lang="ja-JP" altLang="en-US" sz="1200" u="sng" dirty="0"/>
              <a:t>、</a:t>
            </a:r>
            <a:endParaRPr kumimoji="1" lang="en-US" altLang="ja-JP" sz="1200" u="sng" dirty="0"/>
          </a:p>
          <a:p>
            <a:r>
              <a:rPr kumimoji="1" lang="ja-JP" altLang="en-US" sz="1200" u="sng" dirty="0"/>
              <a:t>予約振替希望を</a:t>
            </a:r>
            <a:r>
              <a:rPr kumimoji="1" lang="ja-JP" altLang="en-US" sz="1200" b="1" u="sng" dirty="0">
                <a:solidFill>
                  <a:srgbClr val="002060"/>
                </a:solidFill>
              </a:rPr>
              <a:t>“振替を希望する”のみ受付</a:t>
            </a:r>
          </a:p>
        </p:txBody>
      </p:sp>
      <p:grpSp>
        <p:nvGrpSpPr>
          <p:cNvPr id="2" name="グループ化 1">
            <a:extLst>
              <a:ext uri="{FF2B5EF4-FFF2-40B4-BE49-F238E27FC236}">
                <a16:creationId xmlns:a16="http://schemas.microsoft.com/office/drawing/2014/main" id="{4C360C96-3498-4F94-96AD-CD774360FC32}"/>
              </a:ext>
            </a:extLst>
          </p:cNvPr>
          <p:cNvGrpSpPr/>
          <p:nvPr/>
        </p:nvGrpSpPr>
        <p:grpSpPr>
          <a:xfrm>
            <a:off x="4303928" y="3510868"/>
            <a:ext cx="2540000" cy="1981882"/>
            <a:chOff x="4303928" y="3510868"/>
            <a:chExt cx="2540000" cy="1981882"/>
          </a:xfrm>
        </p:grpSpPr>
        <p:sp>
          <p:nvSpPr>
            <p:cNvPr id="8" name="吹き出し: 角を丸めた四角形 7">
              <a:extLst>
                <a:ext uri="{FF2B5EF4-FFF2-40B4-BE49-F238E27FC236}">
                  <a16:creationId xmlns:a16="http://schemas.microsoft.com/office/drawing/2014/main" id="{B192C093-FE4D-4357-AEF1-0AF10E25B0C2}"/>
                </a:ext>
              </a:extLst>
            </p:cNvPr>
            <p:cNvSpPr/>
            <p:nvPr/>
          </p:nvSpPr>
          <p:spPr>
            <a:xfrm>
              <a:off x="4303928" y="3536665"/>
              <a:ext cx="2540000" cy="1956085"/>
            </a:xfrm>
            <a:prstGeom prst="wedgeRoundRectCallout">
              <a:avLst>
                <a:gd name="adj1" fmla="val -58530"/>
                <a:gd name="adj2" fmla="val -3485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dirty="0"/>
            </a:p>
          </p:txBody>
        </p:sp>
        <p:pic>
          <p:nvPicPr>
            <p:cNvPr id="9" name="図 8" descr="スクリーンショットの画面&#10;&#10;自動的に生成された説明">
              <a:extLst>
                <a:ext uri="{FF2B5EF4-FFF2-40B4-BE49-F238E27FC236}">
                  <a16:creationId xmlns:a16="http://schemas.microsoft.com/office/drawing/2014/main" id="{5B895045-ECFE-402C-A621-5E671156AC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9059" y="3849298"/>
              <a:ext cx="2289737" cy="14705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テキスト ボックス 9">
              <a:extLst>
                <a:ext uri="{FF2B5EF4-FFF2-40B4-BE49-F238E27FC236}">
                  <a16:creationId xmlns:a16="http://schemas.microsoft.com/office/drawing/2014/main" id="{C160C125-3EAD-4F75-8493-1BDF608C4095}"/>
                </a:ext>
              </a:extLst>
            </p:cNvPr>
            <p:cNvSpPr txBox="1"/>
            <p:nvPr/>
          </p:nvSpPr>
          <p:spPr>
            <a:xfrm>
              <a:off x="4429059" y="3510868"/>
              <a:ext cx="1800493" cy="369102"/>
            </a:xfrm>
            <a:prstGeom prst="rect">
              <a:avLst/>
            </a:prstGeom>
            <a:noFill/>
          </p:spPr>
          <p:txBody>
            <a:bodyPr wrap="none" rtlCol="0">
              <a:spAutoFit/>
            </a:bodyPr>
            <a:lstStyle/>
            <a:p>
              <a:r>
                <a:rPr kumimoji="1" lang="ja-JP" altLang="en-US" sz="1400" dirty="0"/>
                <a:t>・カレンダー入力可</a:t>
              </a:r>
            </a:p>
          </p:txBody>
        </p:sp>
      </p:grpSp>
      <p:sp>
        <p:nvSpPr>
          <p:cNvPr id="15" name="吹き出し: 角を丸めた四角形 14">
            <a:extLst>
              <a:ext uri="{FF2B5EF4-FFF2-40B4-BE49-F238E27FC236}">
                <a16:creationId xmlns:a16="http://schemas.microsoft.com/office/drawing/2014/main" id="{20D77689-0974-494A-B9B6-395068462747}"/>
              </a:ext>
            </a:extLst>
          </p:cNvPr>
          <p:cNvSpPr/>
          <p:nvPr/>
        </p:nvSpPr>
        <p:spPr>
          <a:xfrm>
            <a:off x="4285383" y="5627653"/>
            <a:ext cx="2540000" cy="2630521"/>
          </a:xfrm>
          <a:prstGeom prst="wedgeRoundRectCallout">
            <a:avLst>
              <a:gd name="adj1" fmla="val -54047"/>
              <a:gd name="adj2" fmla="val -2717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54174C0D-B42B-47BB-9945-8F0F6A50585B}"/>
              </a:ext>
            </a:extLst>
          </p:cNvPr>
          <p:cNvSpPr txBox="1"/>
          <p:nvPr/>
        </p:nvSpPr>
        <p:spPr>
          <a:xfrm>
            <a:off x="4410514" y="5606143"/>
            <a:ext cx="1620957" cy="307777"/>
          </a:xfrm>
          <a:prstGeom prst="rect">
            <a:avLst/>
          </a:prstGeom>
          <a:noFill/>
        </p:spPr>
        <p:txBody>
          <a:bodyPr wrap="none" rtlCol="0">
            <a:spAutoFit/>
          </a:bodyPr>
          <a:lstStyle/>
          <a:p>
            <a:r>
              <a:rPr kumimoji="1" lang="ja-JP" altLang="en-US" sz="1400" dirty="0"/>
              <a:t>・カレンダー選択</a:t>
            </a:r>
          </a:p>
        </p:txBody>
      </p:sp>
      <p:sp>
        <p:nvSpPr>
          <p:cNvPr id="18" name="テキスト ボックス 17">
            <a:extLst>
              <a:ext uri="{FF2B5EF4-FFF2-40B4-BE49-F238E27FC236}">
                <a16:creationId xmlns:a16="http://schemas.microsoft.com/office/drawing/2014/main" id="{76C698C6-CF0B-4375-895B-31A2976C0C3F}"/>
              </a:ext>
            </a:extLst>
          </p:cNvPr>
          <p:cNvSpPr txBox="1"/>
          <p:nvPr/>
        </p:nvSpPr>
        <p:spPr>
          <a:xfrm>
            <a:off x="4340966" y="7432536"/>
            <a:ext cx="2486578" cy="738664"/>
          </a:xfrm>
          <a:prstGeom prst="rect">
            <a:avLst/>
          </a:prstGeom>
          <a:noFill/>
        </p:spPr>
        <p:txBody>
          <a:bodyPr wrap="none" rtlCol="0">
            <a:spAutoFit/>
          </a:bodyPr>
          <a:lstStyle/>
          <a:p>
            <a:r>
              <a:rPr kumimoji="1" lang="en-US" altLang="ja-JP" sz="1400" dirty="0"/>
              <a:t>※</a:t>
            </a:r>
            <a:r>
              <a:rPr kumimoji="1" lang="ja-JP" altLang="en-US" sz="1400" dirty="0"/>
              <a:t>７日後以降、</a:t>
            </a:r>
            <a:r>
              <a:rPr kumimoji="1" lang="en-US" altLang="ja-JP" sz="1400" dirty="0"/>
              <a:t>180</a:t>
            </a:r>
            <a:r>
              <a:rPr kumimoji="1" lang="ja-JP" altLang="en-US" sz="1400" dirty="0"/>
              <a:t>日後まで</a:t>
            </a:r>
            <a:endParaRPr kumimoji="1" lang="en-US" altLang="ja-JP" sz="1400" dirty="0"/>
          </a:p>
          <a:p>
            <a:r>
              <a:rPr kumimoji="1" lang="ja-JP" altLang="en-US" sz="1400" dirty="0"/>
              <a:t>　の平日のみ選択可</a:t>
            </a:r>
            <a:endParaRPr kumimoji="1" lang="en-US" altLang="ja-JP" sz="1400" dirty="0"/>
          </a:p>
          <a:p>
            <a:r>
              <a:rPr kumimoji="1" lang="en-US" altLang="ja-JP" sz="1400" dirty="0"/>
              <a:t>※</a:t>
            </a:r>
            <a:r>
              <a:rPr kumimoji="1" lang="ja-JP" altLang="en-US" sz="1400" dirty="0"/>
              <a:t>祝日、</a:t>
            </a:r>
            <a:r>
              <a:rPr kumimoji="1" lang="en-US" altLang="ja-JP" sz="1400" dirty="0"/>
              <a:t>12/28</a:t>
            </a:r>
            <a:r>
              <a:rPr kumimoji="1" lang="ja-JP" altLang="en-US" sz="1400" dirty="0"/>
              <a:t>～</a:t>
            </a:r>
            <a:r>
              <a:rPr kumimoji="1" lang="en-US" altLang="ja-JP" sz="1400" dirty="0"/>
              <a:t>1/3</a:t>
            </a:r>
            <a:r>
              <a:rPr kumimoji="1" lang="ja-JP" altLang="en-US" sz="1400" dirty="0"/>
              <a:t>選択不可</a:t>
            </a:r>
          </a:p>
        </p:txBody>
      </p:sp>
      <p:pic>
        <p:nvPicPr>
          <p:cNvPr id="19" name="図 18">
            <a:extLst>
              <a:ext uri="{FF2B5EF4-FFF2-40B4-BE49-F238E27FC236}">
                <a16:creationId xmlns:a16="http://schemas.microsoft.com/office/drawing/2014/main" id="{94A5AC9F-73E5-4E70-95AB-F73236458AFB}"/>
              </a:ext>
            </a:extLst>
          </p:cNvPr>
          <p:cNvPicPr>
            <a:picLocks noChangeAspect="1"/>
          </p:cNvPicPr>
          <p:nvPr/>
        </p:nvPicPr>
        <p:blipFill>
          <a:blip r:embed="rId6"/>
          <a:stretch>
            <a:fillRect/>
          </a:stretch>
        </p:blipFill>
        <p:spPr>
          <a:xfrm>
            <a:off x="4787603" y="5868629"/>
            <a:ext cx="1600622" cy="1582224"/>
          </a:xfrm>
          <a:prstGeom prst="rect">
            <a:avLst/>
          </a:prstGeom>
        </p:spPr>
      </p:pic>
    </p:spTree>
    <p:extLst>
      <p:ext uri="{BB962C8B-B14F-4D97-AF65-F5344CB8AC3E}">
        <p14:creationId xmlns:p14="http://schemas.microsoft.com/office/powerpoint/2010/main" val="2900298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コンテンツ プレースホルダー 16">
            <a:extLst>
              <a:ext uri="{FF2B5EF4-FFF2-40B4-BE49-F238E27FC236}">
                <a16:creationId xmlns:a16="http://schemas.microsoft.com/office/drawing/2014/main" id="{25A81A84-FB3E-47F2-AA89-1A687BA262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72" y="0"/>
            <a:ext cx="4414987" cy="8976568"/>
          </a:xfrm>
        </p:spPr>
      </p:pic>
      <p:sp>
        <p:nvSpPr>
          <p:cNvPr id="6" name="四角形: 角を丸くする 5">
            <a:extLst>
              <a:ext uri="{FF2B5EF4-FFF2-40B4-BE49-F238E27FC236}">
                <a16:creationId xmlns:a16="http://schemas.microsoft.com/office/drawing/2014/main" id="{BF46F8C9-888A-4050-AD69-84AC3E11A1DE}"/>
              </a:ext>
            </a:extLst>
          </p:cNvPr>
          <p:cNvSpPr/>
          <p:nvPr/>
        </p:nvSpPr>
        <p:spPr>
          <a:xfrm>
            <a:off x="1565276" y="2987675"/>
            <a:ext cx="1931908" cy="476250"/>
          </a:xfrm>
          <a:prstGeom prst="round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grpSp>
        <p:nvGrpSpPr>
          <p:cNvPr id="7" name="グループ化 6">
            <a:extLst>
              <a:ext uri="{FF2B5EF4-FFF2-40B4-BE49-F238E27FC236}">
                <a16:creationId xmlns:a16="http://schemas.microsoft.com/office/drawing/2014/main" id="{53E2554B-F8CC-4CA1-971B-9E5330C0CF68}"/>
              </a:ext>
            </a:extLst>
          </p:cNvPr>
          <p:cNvGrpSpPr/>
          <p:nvPr/>
        </p:nvGrpSpPr>
        <p:grpSpPr>
          <a:xfrm>
            <a:off x="3986428" y="2926668"/>
            <a:ext cx="2540000" cy="1981882"/>
            <a:chOff x="4303928" y="3510868"/>
            <a:chExt cx="2540000" cy="1981882"/>
          </a:xfrm>
        </p:grpSpPr>
        <p:sp>
          <p:nvSpPr>
            <p:cNvPr id="8" name="吹き出し: 角を丸めた四角形 7">
              <a:extLst>
                <a:ext uri="{FF2B5EF4-FFF2-40B4-BE49-F238E27FC236}">
                  <a16:creationId xmlns:a16="http://schemas.microsoft.com/office/drawing/2014/main" id="{4A20D485-EEF2-4789-937B-1755B8ED97B8}"/>
                </a:ext>
              </a:extLst>
            </p:cNvPr>
            <p:cNvSpPr/>
            <p:nvPr/>
          </p:nvSpPr>
          <p:spPr>
            <a:xfrm>
              <a:off x="4303928" y="3536665"/>
              <a:ext cx="2540000" cy="1956085"/>
            </a:xfrm>
            <a:prstGeom prst="wedgeRoundRectCallout">
              <a:avLst>
                <a:gd name="adj1" fmla="val -70030"/>
                <a:gd name="adj2" fmla="val -39398"/>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dirty="0"/>
            </a:p>
          </p:txBody>
        </p:sp>
        <p:pic>
          <p:nvPicPr>
            <p:cNvPr id="9" name="図 8" descr="スクリーンショットの画面&#10;&#10;自動的に生成された説明">
              <a:extLst>
                <a:ext uri="{FF2B5EF4-FFF2-40B4-BE49-F238E27FC236}">
                  <a16:creationId xmlns:a16="http://schemas.microsoft.com/office/drawing/2014/main" id="{81BB981D-B4C8-4C8A-B7D9-3B0239CA8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9059" y="3849298"/>
              <a:ext cx="2289737" cy="14705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テキスト ボックス 9">
              <a:extLst>
                <a:ext uri="{FF2B5EF4-FFF2-40B4-BE49-F238E27FC236}">
                  <a16:creationId xmlns:a16="http://schemas.microsoft.com/office/drawing/2014/main" id="{CD96B07D-A61E-4AB7-8DD2-EFBC2AF2F20F}"/>
                </a:ext>
              </a:extLst>
            </p:cNvPr>
            <p:cNvSpPr txBox="1"/>
            <p:nvPr/>
          </p:nvSpPr>
          <p:spPr>
            <a:xfrm>
              <a:off x="4429059" y="3510868"/>
              <a:ext cx="1800493" cy="369102"/>
            </a:xfrm>
            <a:prstGeom prst="rect">
              <a:avLst/>
            </a:prstGeom>
            <a:noFill/>
          </p:spPr>
          <p:txBody>
            <a:bodyPr wrap="none" rtlCol="0">
              <a:spAutoFit/>
            </a:bodyPr>
            <a:lstStyle/>
            <a:p>
              <a:r>
                <a:rPr kumimoji="1" lang="ja-JP" altLang="en-US" sz="1400" dirty="0"/>
                <a:t>・カレンダー入力可</a:t>
              </a:r>
            </a:p>
          </p:txBody>
        </p:sp>
      </p:grpSp>
      <p:sp>
        <p:nvSpPr>
          <p:cNvPr id="19" name="吹き出し: 角を丸めた四角形 18">
            <a:extLst>
              <a:ext uri="{FF2B5EF4-FFF2-40B4-BE49-F238E27FC236}">
                <a16:creationId xmlns:a16="http://schemas.microsoft.com/office/drawing/2014/main" id="{AE3EBEF6-6301-413D-98A1-FE2E3582EE71}"/>
              </a:ext>
            </a:extLst>
          </p:cNvPr>
          <p:cNvSpPr/>
          <p:nvPr/>
        </p:nvSpPr>
        <p:spPr>
          <a:xfrm>
            <a:off x="3633636" y="570672"/>
            <a:ext cx="2933993" cy="1832299"/>
          </a:xfrm>
          <a:prstGeom prst="wedgeRoundRectCallout">
            <a:avLst>
              <a:gd name="adj1" fmla="val -53570"/>
              <a:gd name="adj2" fmla="val 8540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dirty="0"/>
          </a:p>
        </p:txBody>
      </p:sp>
      <p:pic>
        <p:nvPicPr>
          <p:cNvPr id="21" name="図 20">
            <a:extLst>
              <a:ext uri="{FF2B5EF4-FFF2-40B4-BE49-F238E27FC236}">
                <a16:creationId xmlns:a16="http://schemas.microsoft.com/office/drawing/2014/main" id="{B2B12582-FE96-410D-A0A3-5B913B27497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5000"/>
                    </a14:imgEffect>
                  </a14:imgLayer>
                </a14:imgProps>
              </a:ext>
            </a:extLst>
          </a:blip>
          <a:stretch>
            <a:fillRect/>
          </a:stretch>
        </p:blipFill>
        <p:spPr>
          <a:xfrm>
            <a:off x="3686591" y="728004"/>
            <a:ext cx="2789981" cy="645634"/>
          </a:xfrm>
          <a:prstGeom prst="rect">
            <a:avLst/>
          </a:prstGeom>
          <a:ln w="6350" cap="sq">
            <a:solidFill>
              <a:srgbClr val="000000"/>
            </a:solidFill>
            <a:prstDash val="solid"/>
            <a:miter lim="800000"/>
          </a:ln>
          <a:effectLst>
            <a:outerShdw blurRad="50800" dist="38100" dir="2700000" algn="tl" rotWithShape="0">
              <a:srgbClr val="000000">
                <a:alpha val="43000"/>
              </a:srgbClr>
            </a:outerShdw>
          </a:effectLst>
        </p:spPr>
      </p:pic>
      <p:sp>
        <p:nvSpPr>
          <p:cNvPr id="23" name="テキスト ボックス 22">
            <a:extLst>
              <a:ext uri="{FF2B5EF4-FFF2-40B4-BE49-F238E27FC236}">
                <a16:creationId xmlns:a16="http://schemas.microsoft.com/office/drawing/2014/main" id="{D2C4E633-848B-410D-BC1E-5D9E850EA78C}"/>
              </a:ext>
            </a:extLst>
          </p:cNvPr>
          <p:cNvSpPr txBox="1"/>
          <p:nvPr/>
        </p:nvSpPr>
        <p:spPr>
          <a:xfrm>
            <a:off x="3576570" y="1426639"/>
            <a:ext cx="3082895" cy="830997"/>
          </a:xfrm>
          <a:prstGeom prst="rect">
            <a:avLst/>
          </a:prstGeom>
          <a:noFill/>
        </p:spPr>
        <p:txBody>
          <a:bodyPr wrap="none" rtlCol="0">
            <a:spAutoFit/>
          </a:bodyPr>
          <a:lstStyle/>
          <a:p>
            <a:r>
              <a:rPr kumimoji="1" lang="en-US" altLang="ja-JP" sz="1200" dirty="0"/>
              <a:t>※</a:t>
            </a:r>
            <a:r>
              <a:rPr kumimoji="1" lang="ja-JP" altLang="en-US" sz="1200" b="1" dirty="0">
                <a:solidFill>
                  <a:srgbClr val="FF0000"/>
                </a:solidFill>
              </a:rPr>
              <a:t>“対面再診予約あり”＆“予約振替</a:t>
            </a:r>
            <a:endParaRPr kumimoji="1" lang="en-US" altLang="ja-JP" sz="1200" b="1" dirty="0">
              <a:solidFill>
                <a:srgbClr val="FF0000"/>
              </a:solidFill>
            </a:endParaRPr>
          </a:p>
          <a:p>
            <a:r>
              <a:rPr kumimoji="1" lang="ja-JP" altLang="en-US" sz="1200" b="1" dirty="0">
                <a:solidFill>
                  <a:srgbClr val="FF0000"/>
                </a:solidFill>
              </a:rPr>
              <a:t>希望しない“</a:t>
            </a:r>
            <a:r>
              <a:rPr kumimoji="1" lang="ja-JP" altLang="en-US" sz="1200" dirty="0"/>
              <a:t>→</a:t>
            </a:r>
            <a:endParaRPr kumimoji="1" lang="en-US" altLang="ja-JP" sz="1200" dirty="0"/>
          </a:p>
          <a:p>
            <a:r>
              <a:rPr kumimoji="1" lang="ja-JP" altLang="en-US" sz="1200" u="sng" dirty="0"/>
              <a:t>日付チェック</a:t>
            </a:r>
            <a:r>
              <a:rPr kumimoji="1" lang="en-US" altLang="ja-JP" sz="1200" u="sng" dirty="0"/>
              <a:t>(</a:t>
            </a:r>
            <a:r>
              <a:rPr kumimoji="1" lang="ja-JP" altLang="en-US" sz="1200" u="sng" dirty="0"/>
              <a:t>７日後以降</a:t>
            </a:r>
            <a:r>
              <a:rPr kumimoji="1" lang="en-US" altLang="ja-JP" sz="1200" u="sng" dirty="0"/>
              <a:t>)</a:t>
            </a:r>
            <a:r>
              <a:rPr kumimoji="1" lang="ja-JP" altLang="en-US" sz="1200" u="sng" dirty="0"/>
              <a:t>、</a:t>
            </a:r>
            <a:endParaRPr kumimoji="1" lang="en-US" altLang="ja-JP" sz="1200" u="sng" dirty="0"/>
          </a:p>
          <a:p>
            <a:r>
              <a:rPr kumimoji="1" lang="ja-JP" altLang="en-US" sz="1200" u="sng" dirty="0"/>
              <a:t>予約振替希望を</a:t>
            </a:r>
            <a:r>
              <a:rPr kumimoji="1" lang="ja-JP" altLang="en-US" sz="1200" b="1" u="sng" dirty="0">
                <a:solidFill>
                  <a:srgbClr val="002060"/>
                </a:solidFill>
              </a:rPr>
              <a:t>“振替を希望する”のみ受付</a:t>
            </a:r>
          </a:p>
        </p:txBody>
      </p:sp>
      <p:sp>
        <p:nvSpPr>
          <p:cNvPr id="25" name="右中かっこ 24">
            <a:extLst>
              <a:ext uri="{FF2B5EF4-FFF2-40B4-BE49-F238E27FC236}">
                <a16:creationId xmlns:a16="http://schemas.microsoft.com/office/drawing/2014/main" id="{E3B554AF-33D6-4A05-8047-EF4EAD827D3A}"/>
              </a:ext>
            </a:extLst>
          </p:cNvPr>
          <p:cNvSpPr/>
          <p:nvPr/>
        </p:nvSpPr>
        <p:spPr>
          <a:xfrm>
            <a:off x="3497184" y="4572000"/>
            <a:ext cx="449943" cy="1311517"/>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7" name="吹き出し: 角を丸めた四角形 26">
            <a:extLst>
              <a:ext uri="{FF2B5EF4-FFF2-40B4-BE49-F238E27FC236}">
                <a16:creationId xmlns:a16="http://schemas.microsoft.com/office/drawing/2014/main" id="{87EC6D2B-1ECB-4C39-958C-10FAF2AB5E53}"/>
              </a:ext>
            </a:extLst>
          </p:cNvPr>
          <p:cNvSpPr/>
          <p:nvPr/>
        </p:nvSpPr>
        <p:spPr>
          <a:xfrm>
            <a:off x="4340965" y="5083385"/>
            <a:ext cx="2486577" cy="2630521"/>
          </a:xfrm>
          <a:prstGeom prst="wedgeRoundRectCallout">
            <a:avLst>
              <a:gd name="adj1" fmla="val -62187"/>
              <a:gd name="adj2" fmla="val -4455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dirty="0"/>
          </a:p>
        </p:txBody>
      </p:sp>
      <p:pic>
        <p:nvPicPr>
          <p:cNvPr id="29" name="図 28">
            <a:extLst>
              <a:ext uri="{FF2B5EF4-FFF2-40B4-BE49-F238E27FC236}">
                <a16:creationId xmlns:a16="http://schemas.microsoft.com/office/drawing/2014/main" id="{96E242B4-A907-4BB2-8F54-EF0C41E233FE}"/>
              </a:ext>
            </a:extLst>
          </p:cNvPr>
          <p:cNvPicPr>
            <a:picLocks noChangeAspect="1"/>
          </p:cNvPicPr>
          <p:nvPr/>
        </p:nvPicPr>
        <p:blipFill>
          <a:blip r:embed="rId6"/>
          <a:stretch>
            <a:fillRect/>
          </a:stretch>
        </p:blipFill>
        <p:spPr>
          <a:xfrm>
            <a:off x="4493909" y="5347403"/>
            <a:ext cx="1600622" cy="1582224"/>
          </a:xfrm>
          <a:prstGeom prst="rect">
            <a:avLst/>
          </a:prstGeom>
        </p:spPr>
      </p:pic>
      <p:sp>
        <p:nvSpPr>
          <p:cNvPr id="31" name="テキスト ボックス 30">
            <a:extLst>
              <a:ext uri="{FF2B5EF4-FFF2-40B4-BE49-F238E27FC236}">
                <a16:creationId xmlns:a16="http://schemas.microsoft.com/office/drawing/2014/main" id="{1F690DD6-0B81-45C8-8F1C-DC5E4407924B}"/>
              </a:ext>
            </a:extLst>
          </p:cNvPr>
          <p:cNvSpPr txBox="1"/>
          <p:nvPr/>
        </p:nvSpPr>
        <p:spPr>
          <a:xfrm>
            <a:off x="4410514" y="5060043"/>
            <a:ext cx="1620957" cy="307777"/>
          </a:xfrm>
          <a:prstGeom prst="rect">
            <a:avLst/>
          </a:prstGeom>
          <a:noFill/>
        </p:spPr>
        <p:txBody>
          <a:bodyPr wrap="none" rtlCol="0">
            <a:spAutoFit/>
          </a:bodyPr>
          <a:lstStyle/>
          <a:p>
            <a:r>
              <a:rPr kumimoji="1" lang="ja-JP" altLang="en-US" sz="1400" dirty="0"/>
              <a:t>・カレンダー選択</a:t>
            </a:r>
          </a:p>
        </p:txBody>
      </p:sp>
      <p:sp>
        <p:nvSpPr>
          <p:cNvPr id="33" name="テキスト ボックス 32">
            <a:extLst>
              <a:ext uri="{FF2B5EF4-FFF2-40B4-BE49-F238E27FC236}">
                <a16:creationId xmlns:a16="http://schemas.microsoft.com/office/drawing/2014/main" id="{BE44DEA6-9110-47E9-B32C-2D2F806F1B77}"/>
              </a:ext>
            </a:extLst>
          </p:cNvPr>
          <p:cNvSpPr txBox="1"/>
          <p:nvPr/>
        </p:nvSpPr>
        <p:spPr>
          <a:xfrm>
            <a:off x="4340966" y="6886436"/>
            <a:ext cx="2486578" cy="738664"/>
          </a:xfrm>
          <a:prstGeom prst="rect">
            <a:avLst/>
          </a:prstGeom>
          <a:noFill/>
        </p:spPr>
        <p:txBody>
          <a:bodyPr wrap="none" rtlCol="0">
            <a:spAutoFit/>
          </a:bodyPr>
          <a:lstStyle/>
          <a:p>
            <a:r>
              <a:rPr kumimoji="1" lang="en-US" altLang="ja-JP" sz="1400" dirty="0"/>
              <a:t>※</a:t>
            </a:r>
            <a:r>
              <a:rPr kumimoji="1" lang="ja-JP" altLang="en-US" sz="1400" dirty="0"/>
              <a:t>７日後以降、</a:t>
            </a:r>
            <a:r>
              <a:rPr kumimoji="1" lang="en-US" altLang="ja-JP" sz="1400" dirty="0"/>
              <a:t>180</a:t>
            </a:r>
            <a:r>
              <a:rPr kumimoji="1" lang="ja-JP" altLang="en-US" sz="1400" dirty="0"/>
              <a:t>日後まで</a:t>
            </a:r>
            <a:endParaRPr kumimoji="1" lang="en-US" altLang="ja-JP" sz="1400" dirty="0"/>
          </a:p>
          <a:p>
            <a:r>
              <a:rPr kumimoji="1" lang="ja-JP" altLang="en-US" sz="1400" dirty="0"/>
              <a:t>　の平日のみ選択可</a:t>
            </a:r>
            <a:endParaRPr kumimoji="1" lang="en-US" altLang="ja-JP" sz="1400" dirty="0"/>
          </a:p>
          <a:p>
            <a:r>
              <a:rPr kumimoji="1" lang="en-US" altLang="ja-JP" sz="1400" dirty="0"/>
              <a:t>※</a:t>
            </a:r>
            <a:r>
              <a:rPr kumimoji="1" lang="ja-JP" altLang="en-US" sz="1400" dirty="0"/>
              <a:t>祝日、</a:t>
            </a:r>
            <a:r>
              <a:rPr kumimoji="1" lang="en-US" altLang="ja-JP" sz="1400" dirty="0"/>
              <a:t>12/28</a:t>
            </a:r>
            <a:r>
              <a:rPr kumimoji="1" lang="ja-JP" altLang="en-US" sz="1400" dirty="0"/>
              <a:t>～</a:t>
            </a:r>
            <a:r>
              <a:rPr kumimoji="1" lang="en-US" altLang="ja-JP" sz="1400" dirty="0"/>
              <a:t>1/3</a:t>
            </a:r>
            <a:r>
              <a:rPr kumimoji="1" lang="ja-JP" altLang="en-US" sz="1400" dirty="0"/>
              <a:t>選択不可</a:t>
            </a:r>
          </a:p>
        </p:txBody>
      </p:sp>
    </p:spTree>
    <p:extLst>
      <p:ext uri="{BB962C8B-B14F-4D97-AF65-F5344CB8AC3E}">
        <p14:creationId xmlns:p14="http://schemas.microsoft.com/office/powerpoint/2010/main" val="962034688"/>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1904</TotalTime>
  <Words>1600</Words>
  <Application>Microsoft Office PowerPoint</Application>
  <PresentationFormat>画面に合わせる (4:3)</PresentationFormat>
  <Paragraphs>190</Paragraphs>
  <Slides>10</Slides>
  <Notes>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10</vt:i4>
      </vt:variant>
    </vt:vector>
  </HeadingPairs>
  <TitlesOfParts>
    <vt:vector size="18" baseType="lpstr">
      <vt:lpstr>HGP明朝E</vt:lpstr>
      <vt:lpstr>HGSｺﾞｼｯｸE</vt:lpstr>
      <vt:lpstr>HGｺﾞｼｯｸE</vt:lpstr>
      <vt:lpstr>Arial</vt:lpstr>
      <vt:lpstr>Calibri</vt:lpstr>
      <vt:lpstr>Calibri Light</vt:lpstr>
      <vt:lpstr>Marlett</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勝野 雄一郎</dc:creator>
  <cp:lastModifiedBy>勝野 雄一郎</cp:lastModifiedBy>
  <cp:revision>149</cp:revision>
  <cp:lastPrinted>2020-08-04T14:57:19Z</cp:lastPrinted>
  <dcterms:created xsi:type="dcterms:W3CDTF">2020-07-24T14:07:02Z</dcterms:created>
  <dcterms:modified xsi:type="dcterms:W3CDTF">2020-11-12T07:02:39Z</dcterms:modified>
</cp:coreProperties>
</file>